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handoutMasterIdLst>
    <p:handoutMasterId r:id="rId33"/>
  </p:handoutMasterIdLst>
  <p:sldIdLst>
    <p:sldId id="270" r:id="rId2"/>
    <p:sldId id="273" r:id="rId3"/>
    <p:sldId id="272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3" r:id="rId13"/>
    <p:sldId id="292" r:id="rId14"/>
    <p:sldId id="293" r:id="rId15"/>
    <p:sldId id="282" r:id="rId16"/>
    <p:sldId id="284" r:id="rId17"/>
    <p:sldId id="285" r:id="rId18"/>
    <p:sldId id="295" r:id="rId19"/>
    <p:sldId id="290" r:id="rId20"/>
    <p:sldId id="286" r:id="rId21"/>
    <p:sldId id="287" r:id="rId22"/>
    <p:sldId id="288" r:id="rId23"/>
    <p:sldId id="297" r:id="rId24"/>
    <p:sldId id="294" r:id="rId25"/>
    <p:sldId id="298" r:id="rId26"/>
    <p:sldId id="299" r:id="rId27"/>
    <p:sldId id="296" r:id="rId28"/>
    <p:sldId id="289" r:id="rId29"/>
    <p:sldId id="300" r:id="rId30"/>
    <p:sldId id="301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92" userDrawn="1">
          <p15:clr>
            <a:srgbClr val="A4A3A4"/>
          </p15:clr>
        </p15:guide>
        <p15:guide id="2" pos="746" userDrawn="1">
          <p15:clr>
            <a:srgbClr val="A4A3A4"/>
          </p15:clr>
        </p15:guide>
        <p15:guide id="3" pos="4067" userDrawn="1">
          <p15:clr>
            <a:srgbClr val="A4A3A4"/>
          </p15:clr>
        </p15:guide>
        <p15:guide id="4" orient="horz" pos="132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216" autoAdjust="0"/>
    <p:restoredTop sz="95928" autoAdjust="0"/>
  </p:normalViewPr>
  <p:slideViewPr>
    <p:cSldViewPr showGuides="1">
      <p:cViewPr varScale="1">
        <p:scale>
          <a:sx n="76" d="100"/>
          <a:sy n="76" d="100"/>
        </p:scale>
        <p:origin x="216" y="928"/>
      </p:cViewPr>
      <p:guideLst>
        <p:guide orient="horz" pos="3492"/>
        <p:guide pos="746"/>
        <p:guide pos="4067"/>
        <p:guide orient="horz" pos="1322"/>
      </p:guideLst>
    </p:cSldViewPr>
  </p:slideViewPr>
  <p:outlineViewPr>
    <p:cViewPr>
      <p:scale>
        <a:sx n="33" d="100"/>
        <a:sy n="33" d="100"/>
      </p:scale>
      <p:origin x="0" y="-125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60" d="100"/>
          <a:sy n="160" d="100"/>
        </p:scale>
        <p:origin x="5584" y="16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D7581D-BDC6-0A4F-A5A8-29FE6E6DACFD}" type="doc">
      <dgm:prSet loTypeId="urn:microsoft.com/office/officeart/2005/8/layout/vList5" loCatId="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46ECA137-CBFB-6E46-965C-00750D91FFEA}">
      <dgm:prSet phldrT="[Text]" custT="1"/>
      <dgm:spPr>
        <a:xfrm>
          <a:off x="0" y="1023"/>
          <a:ext cx="3063815" cy="2592004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>
          <a:solidFill>
            <a:sysClr val="windowText" lastClr="000000">
              <a:hueOff val="0"/>
              <a:satOff val="0"/>
              <a:lumOff val="0"/>
            </a:sysClr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>
            <a:buNone/>
          </a:pPr>
          <a:r>
            <a:rPr lang="en-US" sz="28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Interoperability</a:t>
          </a:r>
          <a:br>
            <a:rPr lang="en-US" sz="31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Simulator as library</a:t>
          </a:r>
          <a:b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b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endParaRPr lang="en-US" sz="3100" i="1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D309A88B-23FD-CE49-BEF0-4F877D13C7CF}" type="parTrans" cxnId="{5D4A265E-E257-2B4A-9D07-3A079B9FAE5E}">
      <dgm:prSet/>
      <dgm:spPr/>
      <dgm:t>
        <a:bodyPr/>
        <a:lstStyle/>
        <a:p>
          <a:endParaRPr lang="en-US"/>
        </a:p>
      </dgm:t>
    </dgm:pt>
    <dgm:pt modelId="{76BA98DD-BC74-1942-8FD7-44B905F0DE5F}" type="sibTrans" cxnId="{5D4A265E-E257-2B4A-9D07-3A079B9FAE5E}">
      <dgm:prSet/>
      <dgm:spPr/>
      <dgm:t>
        <a:bodyPr/>
        <a:lstStyle/>
        <a:p>
          <a:endParaRPr lang="en-US"/>
        </a:p>
      </dgm:t>
    </dgm:pt>
    <dgm:pt modelId="{0EEC7000-A0D9-1748-9C44-7821F1F920E8}">
      <dgm:prSet phldrT="[Text]" custT="1"/>
      <dgm:spPr>
        <a:xfrm>
          <a:off x="0" y="2730563"/>
          <a:ext cx="3066810" cy="924295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>
            <a:buNone/>
          </a:pPr>
          <a:r>
            <a:rPr lang="en-US" sz="28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Extensibility</a:t>
          </a:r>
          <a:br>
            <a:rPr lang="en-US" sz="31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Modular internal API</a:t>
          </a:r>
        </a:p>
      </dgm:t>
    </dgm:pt>
    <dgm:pt modelId="{BC4CF59B-70C7-7549-AC67-78F351B62A5C}" type="parTrans" cxnId="{C0576AA9-0FBB-0D43-B910-A34F4A48DD32}">
      <dgm:prSet/>
      <dgm:spPr/>
      <dgm:t>
        <a:bodyPr/>
        <a:lstStyle/>
        <a:p>
          <a:endParaRPr lang="en-US"/>
        </a:p>
      </dgm:t>
    </dgm:pt>
    <dgm:pt modelId="{69A7DD9C-6D99-1C4F-889F-E2BCD45F92E6}" type="sibTrans" cxnId="{C0576AA9-0FBB-0D43-B910-A34F4A48DD32}">
      <dgm:prSet/>
      <dgm:spPr/>
      <dgm:t>
        <a:bodyPr/>
        <a:lstStyle/>
        <a:p>
          <a:endParaRPr lang="en-US"/>
        </a:p>
      </dgm:t>
    </dgm:pt>
    <dgm:pt modelId="{A60ABBCE-14D7-4A47-ABC0-48962DE8287F}">
      <dgm:prSet phldrT="[Text]" custT="1"/>
      <dgm:spPr>
        <a:xfrm>
          <a:off x="0" y="3771682"/>
          <a:ext cx="3066810" cy="919380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>
            <a:buNone/>
          </a:pPr>
          <a:r>
            <a:rPr lang="en-US" sz="28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Performance</a:t>
          </a:r>
          <a:br>
            <a:rPr lang="en-US" sz="39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HPC targeted</a:t>
          </a:r>
        </a:p>
      </dgm:t>
    </dgm:pt>
    <dgm:pt modelId="{1DCFF929-9A80-5C4B-9977-F5E834B180C8}" type="parTrans" cxnId="{4A388167-355A-4443-ABB0-E5225E5D160D}">
      <dgm:prSet/>
      <dgm:spPr/>
      <dgm:t>
        <a:bodyPr/>
        <a:lstStyle/>
        <a:p>
          <a:endParaRPr lang="en-US"/>
        </a:p>
      </dgm:t>
    </dgm:pt>
    <dgm:pt modelId="{20640BDB-9634-1F40-893A-0492ADC5D175}" type="sibTrans" cxnId="{4A388167-355A-4443-ABB0-E5225E5D160D}">
      <dgm:prSet/>
      <dgm:spPr/>
      <dgm:t>
        <a:bodyPr/>
        <a:lstStyle/>
        <a:p>
          <a:endParaRPr lang="en-US"/>
        </a:p>
      </dgm:t>
    </dgm:pt>
    <dgm:pt modelId="{C413C333-0C46-2E47-95F3-F08AF013C144}">
      <dgm:prSet phldrT="[Text]"/>
      <dgm:spPr>
        <a:xfrm rot="5400000">
          <a:off x="6292906" y="-2848527"/>
          <a:ext cx="1857457" cy="8291106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Char char="•"/>
          </a:pPr>
          <a:r>
            <a:rPr lang="en-US" b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Multi-physics</a:t>
          </a: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, i.e. not restricted to neuroscience</a:t>
          </a:r>
        </a:p>
      </dgm:t>
    </dgm:pt>
    <dgm:pt modelId="{2A1D2C95-9CA4-0A41-BB8A-3B7EDA62390E}" type="parTrans" cxnId="{4B79E287-370C-044C-A3D2-903A89A76A04}">
      <dgm:prSet/>
      <dgm:spPr/>
      <dgm:t>
        <a:bodyPr/>
        <a:lstStyle/>
        <a:p>
          <a:endParaRPr lang="en-US"/>
        </a:p>
      </dgm:t>
    </dgm:pt>
    <dgm:pt modelId="{2ACD7136-0AA5-1F41-8F63-BBAF7B6FB7CD}" type="sibTrans" cxnId="{4B79E287-370C-044C-A3D2-903A89A76A04}">
      <dgm:prSet/>
      <dgm:spPr/>
      <dgm:t>
        <a:bodyPr/>
        <a:lstStyle/>
        <a:p>
          <a:endParaRPr lang="en-US"/>
        </a:p>
      </dgm:t>
    </dgm:pt>
    <dgm:pt modelId="{D2A1367B-BEC0-6E47-8C2F-E965603E27B0}">
      <dgm:prSet phldrT="[Text]"/>
      <dgm:spPr>
        <a:xfrm rot="5400000">
          <a:off x="6292906" y="-2848527"/>
          <a:ext cx="1857457" cy="8291106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Char char="•"/>
          </a:pPr>
          <a:r>
            <a:rPr lang="en-US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Multi-scale</a:t>
          </a: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from single neurons to large multi-compartmental networks</a:t>
          </a:r>
        </a:p>
      </dgm:t>
    </dgm:pt>
    <dgm:pt modelId="{959E4DF8-C63D-F442-BF75-698A0C5F2D6E}" type="parTrans" cxnId="{814BEF37-B58E-CD40-A804-31844801D460}">
      <dgm:prSet/>
      <dgm:spPr/>
      <dgm:t>
        <a:bodyPr/>
        <a:lstStyle/>
        <a:p>
          <a:endParaRPr lang="en-US"/>
        </a:p>
      </dgm:t>
    </dgm:pt>
    <dgm:pt modelId="{4F33A905-93B0-4944-9CA0-0A07E6979FC9}" type="sibTrans" cxnId="{814BEF37-B58E-CD40-A804-31844801D460}">
      <dgm:prSet/>
      <dgm:spPr/>
      <dgm:t>
        <a:bodyPr/>
        <a:lstStyle/>
        <a:p>
          <a:endParaRPr lang="en-US"/>
        </a:p>
      </dgm:t>
    </dgm:pt>
    <dgm:pt modelId="{2D56D47A-D4BE-234F-BB17-4B45B580E3B8}">
      <dgm:prSet phldrT="[Text]"/>
      <dgm:spPr>
        <a:xfrm rot="5400000">
          <a:off x="6292906" y="-2848527"/>
          <a:ext cx="1857457" cy="8291106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Char char="•"/>
          </a:pPr>
          <a:r>
            <a:rPr lang="en-US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Visualization</a:t>
          </a: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US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(with coupling to in-situ visualization and analysis tools*)</a:t>
          </a:r>
        </a:p>
      </dgm:t>
    </dgm:pt>
    <dgm:pt modelId="{F3C3C8B5-4D98-F34F-AC42-E90775C2C95C}" type="parTrans" cxnId="{E7B8E1E6-9E9F-BB41-811A-9F49C6C90079}">
      <dgm:prSet/>
      <dgm:spPr/>
      <dgm:t>
        <a:bodyPr/>
        <a:lstStyle/>
        <a:p>
          <a:endParaRPr lang="en-US"/>
        </a:p>
      </dgm:t>
    </dgm:pt>
    <dgm:pt modelId="{B6376657-B010-A84E-9DE5-0A90071C745C}" type="sibTrans" cxnId="{E7B8E1E6-9E9F-BB41-811A-9F49C6C90079}">
      <dgm:prSet/>
      <dgm:spPr/>
      <dgm:t>
        <a:bodyPr/>
        <a:lstStyle/>
        <a:p>
          <a:endParaRPr lang="en-US"/>
        </a:p>
      </dgm:t>
    </dgm:pt>
    <dgm:pt modelId="{B4DFFA30-63C3-E24A-A618-5965258DB538}">
      <dgm:prSet phldrT="[Text]"/>
      <dgm:spPr>
        <a:xfrm rot="5400000">
          <a:off x="6292906" y="-2848527"/>
          <a:ext cx="1857457" cy="8291106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Char char="•"/>
          </a:pPr>
          <a:r>
            <a:rPr lang="en-US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Usability</a:t>
          </a: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, e.g. installable target and simple configuration, </a:t>
          </a:r>
          <a:r>
            <a:rPr lang="en-US" dirty="0">
              <a:solidFill>
                <a:sysClr val="windowText" lastClr="000000"/>
              </a:solidFill>
              <a:latin typeface="Calibri" panose="020F0502020204030204"/>
              <a:ea typeface="+mn-ea"/>
              <a:cs typeface="+mn-cs"/>
            </a:rPr>
            <a:t>python front-end </a:t>
          </a:r>
          <a:r>
            <a:rPr lang="en-US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(as basis for </a:t>
          </a:r>
          <a:r>
            <a:rPr lang="en-US" dirty="0" err="1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PyNN</a:t>
          </a:r>
          <a:r>
            <a:rPr lang="en-US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 integration*)</a:t>
          </a:r>
          <a:r>
            <a:rPr lang="en-US" dirty="0">
              <a:solidFill>
                <a:schemeClr val="tx1"/>
              </a:solidFill>
              <a:latin typeface="Calibri" panose="020F0502020204030204"/>
              <a:ea typeface="+mn-ea"/>
              <a:cs typeface="+mn-cs"/>
            </a:rPr>
            <a:t>,</a:t>
          </a:r>
          <a:r>
            <a:rPr lang="en-US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efficient sampling of voltage and currents</a:t>
          </a:r>
        </a:p>
      </dgm:t>
    </dgm:pt>
    <dgm:pt modelId="{0762D948-FEEA-034D-A29B-084A59D13A9C}" type="parTrans" cxnId="{F2707282-76CE-5743-BFFE-00CD73E3EB57}">
      <dgm:prSet/>
      <dgm:spPr/>
      <dgm:t>
        <a:bodyPr/>
        <a:lstStyle/>
        <a:p>
          <a:endParaRPr lang="en-US"/>
        </a:p>
      </dgm:t>
    </dgm:pt>
    <dgm:pt modelId="{39B77A29-B1EC-9D48-BD4C-933E0C8F3886}" type="sibTrans" cxnId="{F2707282-76CE-5743-BFFE-00CD73E3EB57}">
      <dgm:prSet/>
      <dgm:spPr/>
      <dgm:t>
        <a:bodyPr/>
        <a:lstStyle/>
        <a:p>
          <a:endParaRPr lang="en-US"/>
        </a:p>
      </dgm:t>
    </dgm:pt>
    <dgm:pt modelId="{825D9222-7589-0041-A9B7-E6E947C45BEB}" type="pres">
      <dgm:prSet presAssocID="{29D7581D-BDC6-0A4F-A5A8-29FE6E6DACFD}" presName="Name0" presStyleCnt="0">
        <dgm:presLayoutVars>
          <dgm:dir/>
          <dgm:animLvl val="lvl"/>
          <dgm:resizeHandles val="exact"/>
        </dgm:presLayoutVars>
      </dgm:prSet>
      <dgm:spPr/>
    </dgm:pt>
    <dgm:pt modelId="{559B2ABF-7F11-3344-96B5-84226322C0E2}" type="pres">
      <dgm:prSet presAssocID="{46ECA137-CBFB-6E46-965C-00750D91FFEA}" presName="linNode" presStyleCnt="0"/>
      <dgm:spPr/>
    </dgm:pt>
    <dgm:pt modelId="{9EFE9486-94C0-1743-9B77-124E93E36B80}" type="pres">
      <dgm:prSet presAssocID="{46ECA137-CBFB-6E46-965C-00750D91FFEA}" presName="parentText" presStyleLbl="node1" presStyleIdx="0" presStyleCnt="3" custScaleX="73959" custScaleY="102315" custLinFactNeighborX="-6364">
        <dgm:presLayoutVars>
          <dgm:chMax val="1"/>
          <dgm:bulletEnabled val="1"/>
        </dgm:presLayoutVars>
      </dgm:prSet>
      <dgm:spPr/>
    </dgm:pt>
    <dgm:pt modelId="{68B99AAD-8AFA-684C-A739-3A00B1D15A7C}" type="pres">
      <dgm:prSet presAssocID="{46ECA137-CBFB-6E46-965C-00750D91FFEA}" presName="descendantText" presStyleLbl="alignAccFollowNode1" presStyleIdx="0" presStyleCnt="1" custScaleX="123345" custScaleY="91650" custLinFactNeighborX="-1683">
        <dgm:presLayoutVars>
          <dgm:bulletEnabled val="1"/>
        </dgm:presLayoutVars>
      </dgm:prSet>
      <dgm:spPr/>
    </dgm:pt>
    <dgm:pt modelId="{4BE3764A-516E-9348-8705-DA60ED82D476}" type="pres">
      <dgm:prSet presAssocID="{76BA98DD-BC74-1942-8FD7-44B905F0DE5F}" presName="sp" presStyleCnt="0"/>
      <dgm:spPr/>
    </dgm:pt>
    <dgm:pt modelId="{23137BAE-6D2D-7D44-AA41-40173F5CFDE9}" type="pres">
      <dgm:prSet presAssocID="{0EEC7000-A0D9-1748-9C44-7821F1F920E8}" presName="linNode" presStyleCnt="0"/>
      <dgm:spPr/>
    </dgm:pt>
    <dgm:pt modelId="{1026E93C-6C38-8D42-B350-8FEA9566B215}" type="pres">
      <dgm:prSet presAssocID="{0EEC7000-A0D9-1748-9C44-7821F1F920E8}" presName="parentText" presStyleLbl="node1" presStyleIdx="1" presStyleCnt="3" custScaleX="70059" custScaleY="36485" custLinFactNeighborX="-6436" custLinFactNeighborY="429">
        <dgm:presLayoutVars>
          <dgm:chMax val="1"/>
          <dgm:bulletEnabled val="1"/>
        </dgm:presLayoutVars>
      </dgm:prSet>
      <dgm:spPr/>
    </dgm:pt>
    <dgm:pt modelId="{9D945229-33B4-AD4B-9076-0A4E62948CB2}" type="pres">
      <dgm:prSet presAssocID="{69A7DD9C-6D99-1C4F-889F-E2BCD45F92E6}" presName="sp" presStyleCnt="0"/>
      <dgm:spPr/>
    </dgm:pt>
    <dgm:pt modelId="{B87B9BBB-B26B-1C48-BF9E-FC5D28A11EBA}" type="pres">
      <dgm:prSet presAssocID="{A60ABBCE-14D7-4A47-ABC0-48962DE8287F}" presName="linNode" presStyleCnt="0"/>
      <dgm:spPr/>
    </dgm:pt>
    <dgm:pt modelId="{EC0CB7C3-8764-6842-AFFC-0608B71FD158}" type="pres">
      <dgm:prSet presAssocID="{A60ABBCE-14D7-4A47-ABC0-48962DE8287F}" presName="parentText" presStyleLbl="node1" presStyleIdx="2" presStyleCnt="3" custScaleX="70059" custScaleY="36291" custLinFactNeighborX="-6436" custLinFactNeighborY="581">
        <dgm:presLayoutVars>
          <dgm:chMax val="1"/>
          <dgm:bulletEnabled val="1"/>
        </dgm:presLayoutVars>
      </dgm:prSet>
      <dgm:spPr/>
    </dgm:pt>
  </dgm:ptLst>
  <dgm:cxnLst>
    <dgm:cxn modelId="{633E7F0E-5AA8-1A41-9E49-B5666C7D8475}" type="presOf" srcId="{46ECA137-CBFB-6E46-965C-00750D91FFEA}" destId="{9EFE9486-94C0-1743-9B77-124E93E36B80}" srcOrd="0" destOrd="0" presId="urn:microsoft.com/office/officeart/2005/8/layout/vList5"/>
    <dgm:cxn modelId="{F4D4ED1D-D3FD-004F-832D-EA6DF208666A}" type="presOf" srcId="{B4DFFA30-63C3-E24A-A618-5965258DB538}" destId="{68B99AAD-8AFA-684C-A739-3A00B1D15A7C}" srcOrd="0" destOrd="3" presId="urn:microsoft.com/office/officeart/2005/8/layout/vList5"/>
    <dgm:cxn modelId="{4BDE502C-0EAE-494C-B975-C3451427058D}" type="presOf" srcId="{D2A1367B-BEC0-6E47-8C2F-E965603E27B0}" destId="{68B99AAD-8AFA-684C-A739-3A00B1D15A7C}" srcOrd="0" destOrd="2" presId="urn:microsoft.com/office/officeart/2005/8/layout/vList5"/>
    <dgm:cxn modelId="{814BEF37-B58E-CD40-A804-31844801D460}" srcId="{46ECA137-CBFB-6E46-965C-00750D91FFEA}" destId="{D2A1367B-BEC0-6E47-8C2F-E965603E27B0}" srcOrd="2" destOrd="0" parTransId="{959E4DF8-C63D-F442-BF75-698A0C5F2D6E}" sibTransId="{4F33A905-93B0-4944-9CA0-0A07E6979FC9}"/>
    <dgm:cxn modelId="{62852F53-0CC1-1E4A-9CE4-4B009C1380EE}" type="presOf" srcId="{A60ABBCE-14D7-4A47-ABC0-48962DE8287F}" destId="{EC0CB7C3-8764-6842-AFFC-0608B71FD158}" srcOrd="0" destOrd="0" presId="urn:microsoft.com/office/officeart/2005/8/layout/vList5"/>
    <dgm:cxn modelId="{76E45953-A65D-6144-91C6-668658D776C3}" type="presOf" srcId="{C413C333-0C46-2E47-95F3-F08AF013C144}" destId="{68B99AAD-8AFA-684C-A739-3A00B1D15A7C}" srcOrd="0" destOrd="1" presId="urn:microsoft.com/office/officeart/2005/8/layout/vList5"/>
    <dgm:cxn modelId="{5D4A265E-E257-2B4A-9D07-3A079B9FAE5E}" srcId="{29D7581D-BDC6-0A4F-A5A8-29FE6E6DACFD}" destId="{46ECA137-CBFB-6E46-965C-00750D91FFEA}" srcOrd="0" destOrd="0" parTransId="{D309A88B-23FD-CE49-BEF0-4F877D13C7CF}" sibTransId="{76BA98DD-BC74-1942-8FD7-44B905F0DE5F}"/>
    <dgm:cxn modelId="{554B8E65-198A-6445-A481-CFAE585DF3B3}" type="presOf" srcId="{2D56D47A-D4BE-234F-BB17-4B45B580E3B8}" destId="{68B99AAD-8AFA-684C-A739-3A00B1D15A7C}" srcOrd="0" destOrd="0" presId="urn:microsoft.com/office/officeart/2005/8/layout/vList5"/>
    <dgm:cxn modelId="{4A388167-355A-4443-ABB0-E5225E5D160D}" srcId="{29D7581D-BDC6-0A4F-A5A8-29FE6E6DACFD}" destId="{A60ABBCE-14D7-4A47-ABC0-48962DE8287F}" srcOrd="2" destOrd="0" parTransId="{1DCFF929-9A80-5C4B-9977-F5E834B180C8}" sibTransId="{20640BDB-9634-1F40-893A-0492ADC5D175}"/>
    <dgm:cxn modelId="{F2707282-76CE-5743-BFFE-00CD73E3EB57}" srcId="{46ECA137-CBFB-6E46-965C-00750D91FFEA}" destId="{B4DFFA30-63C3-E24A-A618-5965258DB538}" srcOrd="3" destOrd="0" parTransId="{0762D948-FEEA-034D-A29B-084A59D13A9C}" sibTransId="{39B77A29-B1EC-9D48-BD4C-933E0C8F3886}"/>
    <dgm:cxn modelId="{4B79E287-370C-044C-A3D2-903A89A76A04}" srcId="{46ECA137-CBFB-6E46-965C-00750D91FFEA}" destId="{C413C333-0C46-2E47-95F3-F08AF013C144}" srcOrd="1" destOrd="0" parTransId="{2A1D2C95-9CA4-0A41-BB8A-3B7EDA62390E}" sibTransId="{2ACD7136-0AA5-1F41-8F63-BBAF7B6FB7CD}"/>
    <dgm:cxn modelId="{D6BCA9A8-B839-814D-80C4-FBB99CC7C2AB}" type="presOf" srcId="{0EEC7000-A0D9-1748-9C44-7821F1F920E8}" destId="{1026E93C-6C38-8D42-B350-8FEA9566B215}" srcOrd="0" destOrd="0" presId="urn:microsoft.com/office/officeart/2005/8/layout/vList5"/>
    <dgm:cxn modelId="{C0576AA9-0FBB-0D43-B910-A34F4A48DD32}" srcId="{29D7581D-BDC6-0A4F-A5A8-29FE6E6DACFD}" destId="{0EEC7000-A0D9-1748-9C44-7821F1F920E8}" srcOrd="1" destOrd="0" parTransId="{BC4CF59B-70C7-7549-AC67-78F351B62A5C}" sibTransId="{69A7DD9C-6D99-1C4F-889F-E2BCD45F92E6}"/>
    <dgm:cxn modelId="{E7B8E1E6-9E9F-BB41-811A-9F49C6C90079}" srcId="{46ECA137-CBFB-6E46-965C-00750D91FFEA}" destId="{2D56D47A-D4BE-234F-BB17-4B45B580E3B8}" srcOrd="0" destOrd="0" parTransId="{F3C3C8B5-4D98-F34F-AC42-E90775C2C95C}" sibTransId="{B6376657-B010-A84E-9DE5-0A90071C745C}"/>
    <dgm:cxn modelId="{F890AEE9-93A7-AA47-AF13-235B7F7A8C9C}" type="presOf" srcId="{29D7581D-BDC6-0A4F-A5A8-29FE6E6DACFD}" destId="{825D9222-7589-0041-A9B7-E6E947C45BEB}" srcOrd="0" destOrd="0" presId="urn:microsoft.com/office/officeart/2005/8/layout/vList5"/>
    <dgm:cxn modelId="{18067D58-1C30-F14D-82A9-3E73B8472C08}" type="presParOf" srcId="{825D9222-7589-0041-A9B7-E6E947C45BEB}" destId="{559B2ABF-7F11-3344-96B5-84226322C0E2}" srcOrd="0" destOrd="0" presId="urn:microsoft.com/office/officeart/2005/8/layout/vList5"/>
    <dgm:cxn modelId="{37C6555E-71A0-AC44-B7E3-08A7753B5A86}" type="presParOf" srcId="{559B2ABF-7F11-3344-96B5-84226322C0E2}" destId="{9EFE9486-94C0-1743-9B77-124E93E36B80}" srcOrd="0" destOrd="0" presId="urn:microsoft.com/office/officeart/2005/8/layout/vList5"/>
    <dgm:cxn modelId="{BB0AC490-7B31-ED47-B64E-32BBEBE6A8DA}" type="presParOf" srcId="{559B2ABF-7F11-3344-96B5-84226322C0E2}" destId="{68B99AAD-8AFA-684C-A739-3A00B1D15A7C}" srcOrd="1" destOrd="0" presId="urn:microsoft.com/office/officeart/2005/8/layout/vList5"/>
    <dgm:cxn modelId="{6453FCAA-09D2-614C-85B4-64B992976224}" type="presParOf" srcId="{825D9222-7589-0041-A9B7-E6E947C45BEB}" destId="{4BE3764A-516E-9348-8705-DA60ED82D476}" srcOrd="1" destOrd="0" presId="urn:microsoft.com/office/officeart/2005/8/layout/vList5"/>
    <dgm:cxn modelId="{1D3ABF02-0ED8-9B4C-AD78-0A0D8C9CFB82}" type="presParOf" srcId="{825D9222-7589-0041-A9B7-E6E947C45BEB}" destId="{23137BAE-6D2D-7D44-AA41-40173F5CFDE9}" srcOrd="2" destOrd="0" presId="urn:microsoft.com/office/officeart/2005/8/layout/vList5"/>
    <dgm:cxn modelId="{3E3F7D4E-4599-534F-A380-9DD6FDC82DC8}" type="presParOf" srcId="{23137BAE-6D2D-7D44-AA41-40173F5CFDE9}" destId="{1026E93C-6C38-8D42-B350-8FEA9566B215}" srcOrd="0" destOrd="0" presId="urn:microsoft.com/office/officeart/2005/8/layout/vList5"/>
    <dgm:cxn modelId="{004A6174-30D0-E94F-ACBE-C1AF066FDFBD}" type="presParOf" srcId="{825D9222-7589-0041-A9B7-E6E947C45BEB}" destId="{9D945229-33B4-AD4B-9076-0A4E62948CB2}" srcOrd="3" destOrd="0" presId="urn:microsoft.com/office/officeart/2005/8/layout/vList5"/>
    <dgm:cxn modelId="{56C55CF0-8BB4-DB4B-8379-B9965DD7AD17}" type="presParOf" srcId="{825D9222-7589-0041-A9B7-E6E947C45BEB}" destId="{B87B9BBB-B26B-1C48-BF9E-FC5D28A11EBA}" srcOrd="4" destOrd="0" presId="urn:microsoft.com/office/officeart/2005/8/layout/vList5"/>
    <dgm:cxn modelId="{22C8355D-6E84-2441-BA50-83C630FA6D2D}" type="presParOf" srcId="{B87B9BBB-B26B-1C48-BF9E-FC5D28A11EBA}" destId="{EC0CB7C3-8764-6842-AFFC-0608B71FD158}" srcOrd="0" destOrd="0" presId="urn:microsoft.com/office/officeart/2005/8/layout/vList5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D7581D-BDC6-0A4F-A5A8-29FE6E6DACFD}" type="doc">
      <dgm:prSet loTypeId="urn:microsoft.com/office/officeart/2005/8/layout/vList5" loCatId="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46ECA137-CBFB-6E46-965C-00750D91FFEA}">
      <dgm:prSet phldrT="[Text]" custT="1"/>
      <dgm:spPr>
        <a:xfrm>
          <a:off x="0" y="1095"/>
          <a:ext cx="3066810" cy="956044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 w="9525"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>
            <a:buNone/>
          </a:pPr>
          <a:r>
            <a:rPr lang="en-US" sz="28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Interoperability</a:t>
          </a:r>
          <a:br>
            <a:rPr lang="en-US" sz="31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Simulator as library</a:t>
          </a:r>
          <a:endParaRPr lang="en-US" sz="3100" i="1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D309A88B-23FD-CE49-BEF0-4F877D13C7CF}" type="parTrans" cxnId="{5D4A265E-E257-2B4A-9D07-3A079B9FAE5E}">
      <dgm:prSet/>
      <dgm:spPr/>
      <dgm:t>
        <a:bodyPr/>
        <a:lstStyle/>
        <a:p>
          <a:endParaRPr lang="en-US"/>
        </a:p>
      </dgm:t>
    </dgm:pt>
    <dgm:pt modelId="{76BA98DD-BC74-1942-8FD7-44B905F0DE5F}" type="sibTrans" cxnId="{5D4A265E-E257-2B4A-9D07-3A079B9FAE5E}">
      <dgm:prSet/>
      <dgm:spPr/>
      <dgm:t>
        <a:bodyPr/>
        <a:lstStyle/>
        <a:p>
          <a:endParaRPr lang="en-US"/>
        </a:p>
      </dgm:t>
    </dgm:pt>
    <dgm:pt modelId="{0EEC7000-A0D9-1748-9C44-7821F1F920E8}">
      <dgm:prSet phldrT="[Text]" custT="1"/>
      <dgm:spPr>
        <a:xfrm>
          <a:off x="0" y="1013472"/>
          <a:ext cx="3063815" cy="2693067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 w="9525">
          <a:solidFill>
            <a:sysClr val="windowText" lastClr="000000">
              <a:hueOff val="0"/>
              <a:satOff val="0"/>
              <a:lumOff val="0"/>
            </a:sysClr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>
            <a:buNone/>
          </a:pPr>
          <a:r>
            <a:rPr lang="en-US" sz="28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Extensibility</a:t>
          </a:r>
          <a:br>
            <a:rPr lang="en-US" sz="31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Modular internal API</a:t>
          </a:r>
          <a:b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b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endParaRPr lang="en-US" sz="2000" i="1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BC4CF59B-70C7-7549-AC67-78F351B62A5C}" type="parTrans" cxnId="{C0576AA9-0FBB-0D43-B910-A34F4A48DD32}">
      <dgm:prSet/>
      <dgm:spPr/>
      <dgm:t>
        <a:bodyPr/>
        <a:lstStyle/>
        <a:p>
          <a:endParaRPr lang="en-US"/>
        </a:p>
      </dgm:t>
    </dgm:pt>
    <dgm:pt modelId="{69A7DD9C-6D99-1C4F-889F-E2BCD45F92E6}" type="sibTrans" cxnId="{C0576AA9-0FBB-0D43-B910-A34F4A48DD32}">
      <dgm:prSet/>
      <dgm:spPr/>
      <dgm:t>
        <a:bodyPr/>
        <a:lstStyle/>
        <a:p>
          <a:endParaRPr lang="en-US"/>
        </a:p>
      </dgm:t>
    </dgm:pt>
    <dgm:pt modelId="{8022195F-99DA-C149-8CDF-AE784B331143}">
      <dgm:prSet phldrT="[Text]"/>
      <dgm:spPr>
        <a:xfrm rot="5400000">
          <a:off x="6250378" y="-1789998"/>
          <a:ext cx="1942512" cy="8291106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Char char="•"/>
          </a:pP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New </a:t>
          </a:r>
          <a:r>
            <a:rPr lang="en-US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integration schemes, </a:t>
          </a:r>
          <a:r>
            <a:rPr lang="en-US" b="0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(high-order time stepping, error control, </a:t>
          </a:r>
          <a:br>
            <a:rPr lang="en-US" b="0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b="0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and efficient gap junction schemes*)</a:t>
          </a:r>
        </a:p>
      </dgm:t>
    </dgm:pt>
    <dgm:pt modelId="{AEE95F20-4305-9B4D-A02D-4C58B5976850}" type="parTrans" cxnId="{6FF93B82-CD53-E34E-967E-557E674E560D}">
      <dgm:prSet/>
      <dgm:spPr/>
      <dgm:t>
        <a:bodyPr/>
        <a:lstStyle/>
        <a:p>
          <a:endParaRPr lang="en-US"/>
        </a:p>
      </dgm:t>
    </dgm:pt>
    <dgm:pt modelId="{8AC92E74-C9BD-E44A-9735-783CC0777BDA}" type="sibTrans" cxnId="{6FF93B82-CD53-E34E-967E-557E674E560D}">
      <dgm:prSet/>
      <dgm:spPr/>
      <dgm:t>
        <a:bodyPr/>
        <a:lstStyle/>
        <a:p>
          <a:endParaRPr lang="en-US"/>
        </a:p>
      </dgm:t>
    </dgm:pt>
    <dgm:pt modelId="{312A8A48-7554-4E46-88E5-ABD260F9F069}">
      <dgm:prSet phldrT="[Text]"/>
      <dgm:spPr>
        <a:xfrm rot="5400000">
          <a:off x="6250378" y="-1789998"/>
          <a:ext cx="1942512" cy="8291106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Char char="•"/>
          </a:pP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Custom </a:t>
          </a:r>
          <a:r>
            <a:rPr lang="en-US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spike</a:t>
          </a: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US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communication</a:t>
          </a: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and event systems, </a:t>
          </a:r>
          <a:b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API for receiving spikes live from external simulators </a:t>
          </a:r>
          <a:r>
            <a:rPr lang="en-US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(e.g. NEST*)</a:t>
          </a:r>
        </a:p>
      </dgm:t>
    </dgm:pt>
    <dgm:pt modelId="{651CEB30-C9F7-9F4D-BE02-FAAF31309A5E}" type="parTrans" cxnId="{DB6B505E-2537-4C40-BF83-DE227875A157}">
      <dgm:prSet/>
      <dgm:spPr/>
      <dgm:t>
        <a:bodyPr/>
        <a:lstStyle/>
        <a:p>
          <a:endParaRPr lang="en-US"/>
        </a:p>
      </dgm:t>
    </dgm:pt>
    <dgm:pt modelId="{1E043589-CB54-CC41-9798-22D745BD86A2}" type="sibTrans" cxnId="{DB6B505E-2537-4C40-BF83-DE227875A157}">
      <dgm:prSet/>
      <dgm:spPr/>
      <dgm:t>
        <a:bodyPr/>
        <a:lstStyle/>
        <a:p>
          <a:endParaRPr lang="en-US"/>
        </a:p>
      </dgm:t>
    </dgm:pt>
    <dgm:pt modelId="{A60ABBCE-14D7-4A47-ABC0-48962DE8287F}">
      <dgm:prSet phldrT="[Text]" custT="1"/>
      <dgm:spPr>
        <a:xfrm>
          <a:off x="0" y="3755064"/>
          <a:ext cx="3066810" cy="935998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 w="9525"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>
            <a:buNone/>
          </a:pPr>
          <a:r>
            <a:rPr lang="en-US" sz="28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Performance</a:t>
          </a:r>
          <a:br>
            <a:rPr lang="en-US" sz="39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HPC targeted</a:t>
          </a:r>
        </a:p>
      </dgm:t>
    </dgm:pt>
    <dgm:pt modelId="{1DCFF929-9A80-5C4B-9977-F5E834B180C8}" type="parTrans" cxnId="{4A388167-355A-4443-ABB0-E5225E5D160D}">
      <dgm:prSet/>
      <dgm:spPr/>
      <dgm:t>
        <a:bodyPr/>
        <a:lstStyle/>
        <a:p>
          <a:endParaRPr lang="en-US"/>
        </a:p>
      </dgm:t>
    </dgm:pt>
    <dgm:pt modelId="{20640BDB-9634-1F40-893A-0492ADC5D175}" type="sibTrans" cxnId="{4A388167-355A-4443-ABB0-E5225E5D160D}">
      <dgm:prSet/>
      <dgm:spPr/>
      <dgm:t>
        <a:bodyPr/>
        <a:lstStyle/>
        <a:p>
          <a:endParaRPr lang="en-US"/>
        </a:p>
      </dgm:t>
    </dgm:pt>
    <dgm:pt modelId="{87DD6ED5-35B9-AF47-8D81-800D147A5547}">
      <dgm:prSet phldrT="[Text]"/>
      <dgm:spPr>
        <a:xfrm rot="5400000">
          <a:off x="6250378" y="-1789998"/>
          <a:ext cx="1942512" cy="8291106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Char char="•"/>
          </a:pPr>
          <a:r>
            <a:rPr lang="en-US" b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Specialized cells</a:t>
          </a: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, e.g. leaky integrate-and-fire, Hodgkin-Huxley, Poisson spikes</a:t>
          </a:r>
        </a:p>
      </dgm:t>
    </dgm:pt>
    <dgm:pt modelId="{976F3DA9-BB05-ED4C-8FA8-0BA4BFEF6D95}" type="parTrans" cxnId="{105FD9A9-1014-8C4B-B46C-DAE96DB3787E}">
      <dgm:prSet/>
      <dgm:spPr/>
      <dgm:t>
        <a:bodyPr/>
        <a:lstStyle/>
        <a:p>
          <a:endParaRPr lang="en-US"/>
        </a:p>
      </dgm:t>
    </dgm:pt>
    <dgm:pt modelId="{596FAF22-5B95-184B-B07F-AEFED77760A5}" type="sibTrans" cxnId="{105FD9A9-1014-8C4B-B46C-DAE96DB3787E}">
      <dgm:prSet/>
      <dgm:spPr/>
      <dgm:t>
        <a:bodyPr/>
        <a:lstStyle/>
        <a:p>
          <a:endParaRPr lang="en-US"/>
        </a:p>
      </dgm:t>
    </dgm:pt>
    <dgm:pt modelId="{825D9222-7589-0041-A9B7-E6E947C45BEB}" type="pres">
      <dgm:prSet presAssocID="{29D7581D-BDC6-0A4F-A5A8-29FE6E6DACFD}" presName="Name0" presStyleCnt="0">
        <dgm:presLayoutVars>
          <dgm:dir/>
          <dgm:animLvl val="lvl"/>
          <dgm:resizeHandles val="exact"/>
        </dgm:presLayoutVars>
      </dgm:prSet>
      <dgm:spPr/>
    </dgm:pt>
    <dgm:pt modelId="{559B2ABF-7F11-3344-96B5-84226322C0E2}" type="pres">
      <dgm:prSet presAssocID="{46ECA137-CBFB-6E46-965C-00750D91FFEA}" presName="linNode" presStyleCnt="0"/>
      <dgm:spPr/>
    </dgm:pt>
    <dgm:pt modelId="{9EFE9486-94C0-1743-9B77-124E93E36B80}" type="pres">
      <dgm:prSet presAssocID="{46ECA137-CBFB-6E46-965C-00750D91FFEA}" presName="parentText" presStyleLbl="node1" presStyleIdx="0" presStyleCnt="3" custScaleX="70059" custScaleY="92138" custLinFactNeighborX="-6364">
        <dgm:presLayoutVars>
          <dgm:chMax val="1"/>
          <dgm:bulletEnabled val="1"/>
        </dgm:presLayoutVars>
      </dgm:prSet>
      <dgm:spPr/>
    </dgm:pt>
    <dgm:pt modelId="{4BE3764A-516E-9348-8705-DA60ED82D476}" type="pres">
      <dgm:prSet presAssocID="{76BA98DD-BC74-1942-8FD7-44B905F0DE5F}" presName="sp" presStyleCnt="0"/>
      <dgm:spPr/>
    </dgm:pt>
    <dgm:pt modelId="{23137BAE-6D2D-7D44-AA41-40173F5CFDE9}" type="pres">
      <dgm:prSet presAssocID="{0EEC7000-A0D9-1748-9C44-7821F1F920E8}" presName="linNode" presStyleCnt="0"/>
      <dgm:spPr/>
    </dgm:pt>
    <dgm:pt modelId="{1026E93C-6C38-8D42-B350-8FEA9566B215}" type="pres">
      <dgm:prSet presAssocID="{0EEC7000-A0D9-1748-9C44-7821F1F920E8}" presName="parentText" presStyleLbl="node1" presStyleIdx="1" presStyleCnt="3" custScaleX="73956" custScaleY="259542" custLinFactNeighborX="-6436" custLinFactNeighborY="429">
        <dgm:presLayoutVars>
          <dgm:chMax val="1"/>
          <dgm:bulletEnabled val="1"/>
        </dgm:presLayoutVars>
      </dgm:prSet>
      <dgm:spPr/>
    </dgm:pt>
    <dgm:pt modelId="{1D7EC0F9-CA79-C34C-9B21-42439C5016E9}" type="pres">
      <dgm:prSet presAssocID="{0EEC7000-A0D9-1748-9C44-7821F1F920E8}" presName="descendantText" presStyleLbl="alignAccFollowNode1" presStyleIdx="0" presStyleCnt="1" custScaleX="123345" custScaleY="234010" custLinFactNeighborX="-1683">
        <dgm:presLayoutVars>
          <dgm:bulletEnabled val="1"/>
        </dgm:presLayoutVars>
      </dgm:prSet>
      <dgm:spPr/>
    </dgm:pt>
    <dgm:pt modelId="{9D945229-33B4-AD4B-9076-0A4E62948CB2}" type="pres">
      <dgm:prSet presAssocID="{69A7DD9C-6D99-1C4F-889F-E2BCD45F92E6}" presName="sp" presStyleCnt="0"/>
      <dgm:spPr/>
    </dgm:pt>
    <dgm:pt modelId="{B87B9BBB-B26B-1C48-BF9E-FC5D28A11EBA}" type="pres">
      <dgm:prSet presAssocID="{A60ABBCE-14D7-4A47-ABC0-48962DE8287F}" presName="linNode" presStyleCnt="0"/>
      <dgm:spPr/>
    </dgm:pt>
    <dgm:pt modelId="{EC0CB7C3-8764-6842-AFFC-0608B71FD158}" type="pres">
      <dgm:prSet presAssocID="{A60ABBCE-14D7-4A47-ABC0-48962DE8287F}" presName="parentText" presStyleLbl="node1" presStyleIdx="2" presStyleCnt="3" custScaleX="70059" custScaleY="90206" custLinFactNeighborX="-6436" custLinFactNeighborY="581">
        <dgm:presLayoutVars>
          <dgm:chMax val="1"/>
          <dgm:bulletEnabled val="1"/>
        </dgm:presLayoutVars>
      </dgm:prSet>
      <dgm:spPr/>
    </dgm:pt>
  </dgm:ptLst>
  <dgm:cxnLst>
    <dgm:cxn modelId="{633E7F0E-5AA8-1A41-9E49-B5666C7D8475}" type="presOf" srcId="{46ECA137-CBFB-6E46-965C-00750D91FFEA}" destId="{9EFE9486-94C0-1743-9B77-124E93E36B80}" srcOrd="0" destOrd="0" presId="urn:microsoft.com/office/officeart/2005/8/layout/vList5"/>
    <dgm:cxn modelId="{C2A78948-268D-0A40-9950-2FE9B29DC54E}" type="presOf" srcId="{312A8A48-7554-4E46-88E5-ABD260F9F069}" destId="{1D7EC0F9-CA79-C34C-9B21-42439C5016E9}" srcOrd="0" destOrd="1" presId="urn:microsoft.com/office/officeart/2005/8/layout/vList5"/>
    <dgm:cxn modelId="{62852F53-0CC1-1E4A-9CE4-4B009C1380EE}" type="presOf" srcId="{A60ABBCE-14D7-4A47-ABC0-48962DE8287F}" destId="{EC0CB7C3-8764-6842-AFFC-0608B71FD158}" srcOrd="0" destOrd="0" presId="urn:microsoft.com/office/officeart/2005/8/layout/vList5"/>
    <dgm:cxn modelId="{5D4A265E-E257-2B4A-9D07-3A079B9FAE5E}" srcId="{29D7581D-BDC6-0A4F-A5A8-29FE6E6DACFD}" destId="{46ECA137-CBFB-6E46-965C-00750D91FFEA}" srcOrd="0" destOrd="0" parTransId="{D309A88B-23FD-CE49-BEF0-4F877D13C7CF}" sibTransId="{76BA98DD-BC74-1942-8FD7-44B905F0DE5F}"/>
    <dgm:cxn modelId="{DB6B505E-2537-4C40-BF83-DE227875A157}" srcId="{0EEC7000-A0D9-1748-9C44-7821F1F920E8}" destId="{312A8A48-7554-4E46-88E5-ABD260F9F069}" srcOrd="1" destOrd="0" parTransId="{651CEB30-C9F7-9F4D-BE02-FAAF31309A5E}" sibTransId="{1E043589-CB54-CC41-9798-22D745BD86A2}"/>
    <dgm:cxn modelId="{4A388167-355A-4443-ABB0-E5225E5D160D}" srcId="{29D7581D-BDC6-0A4F-A5A8-29FE6E6DACFD}" destId="{A60ABBCE-14D7-4A47-ABC0-48962DE8287F}" srcOrd="2" destOrd="0" parTransId="{1DCFF929-9A80-5C4B-9977-F5E834B180C8}" sibTransId="{20640BDB-9634-1F40-893A-0492ADC5D175}"/>
    <dgm:cxn modelId="{6FF93B82-CD53-E34E-967E-557E674E560D}" srcId="{0EEC7000-A0D9-1748-9C44-7821F1F920E8}" destId="{8022195F-99DA-C149-8CDF-AE784B331143}" srcOrd="0" destOrd="0" parTransId="{AEE95F20-4305-9B4D-A02D-4C58B5976850}" sibTransId="{8AC92E74-C9BD-E44A-9735-783CC0777BDA}"/>
    <dgm:cxn modelId="{1651D299-8871-2647-ACC6-9191A6D21793}" type="presOf" srcId="{87DD6ED5-35B9-AF47-8D81-800D147A5547}" destId="{1D7EC0F9-CA79-C34C-9B21-42439C5016E9}" srcOrd="0" destOrd="2" presId="urn:microsoft.com/office/officeart/2005/8/layout/vList5"/>
    <dgm:cxn modelId="{D6BCA9A8-B839-814D-80C4-FBB99CC7C2AB}" type="presOf" srcId="{0EEC7000-A0D9-1748-9C44-7821F1F920E8}" destId="{1026E93C-6C38-8D42-B350-8FEA9566B215}" srcOrd="0" destOrd="0" presId="urn:microsoft.com/office/officeart/2005/8/layout/vList5"/>
    <dgm:cxn modelId="{C0576AA9-0FBB-0D43-B910-A34F4A48DD32}" srcId="{29D7581D-BDC6-0A4F-A5A8-29FE6E6DACFD}" destId="{0EEC7000-A0D9-1748-9C44-7821F1F920E8}" srcOrd="1" destOrd="0" parTransId="{BC4CF59B-70C7-7549-AC67-78F351B62A5C}" sibTransId="{69A7DD9C-6D99-1C4F-889F-E2BCD45F92E6}"/>
    <dgm:cxn modelId="{105FD9A9-1014-8C4B-B46C-DAE96DB3787E}" srcId="{0EEC7000-A0D9-1748-9C44-7821F1F920E8}" destId="{87DD6ED5-35B9-AF47-8D81-800D147A5547}" srcOrd="2" destOrd="0" parTransId="{976F3DA9-BB05-ED4C-8FA8-0BA4BFEF6D95}" sibTransId="{596FAF22-5B95-184B-B07F-AEFED77760A5}"/>
    <dgm:cxn modelId="{F890AEE9-93A7-AA47-AF13-235B7F7A8C9C}" type="presOf" srcId="{29D7581D-BDC6-0A4F-A5A8-29FE6E6DACFD}" destId="{825D9222-7589-0041-A9B7-E6E947C45BEB}" srcOrd="0" destOrd="0" presId="urn:microsoft.com/office/officeart/2005/8/layout/vList5"/>
    <dgm:cxn modelId="{1594FEF0-F407-994F-9160-3A32F9EA760B}" type="presOf" srcId="{8022195F-99DA-C149-8CDF-AE784B331143}" destId="{1D7EC0F9-CA79-C34C-9B21-42439C5016E9}" srcOrd="0" destOrd="0" presId="urn:microsoft.com/office/officeart/2005/8/layout/vList5"/>
    <dgm:cxn modelId="{18067D58-1C30-F14D-82A9-3E73B8472C08}" type="presParOf" srcId="{825D9222-7589-0041-A9B7-E6E947C45BEB}" destId="{559B2ABF-7F11-3344-96B5-84226322C0E2}" srcOrd="0" destOrd="0" presId="urn:microsoft.com/office/officeart/2005/8/layout/vList5"/>
    <dgm:cxn modelId="{37C6555E-71A0-AC44-B7E3-08A7753B5A86}" type="presParOf" srcId="{559B2ABF-7F11-3344-96B5-84226322C0E2}" destId="{9EFE9486-94C0-1743-9B77-124E93E36B80}" srcOrd="0" destOrd="0" presId="urn:microsoft.com/office/officeart/2005/8/layout/vList5"/>
    <dgm:cxn modelId="{6453FCAA-09D2-614C-85B4-64B992976224}" type="presParOf" srcId="{825D9222-7589-0041-A9B7-E6E947C45BEB}" destId="{4BE3764A-516E-9348-8705-DA60ED82D476}" srcOrd="1" destOrd="0" presId="urn:microsoft.com/office/officeart/2005/8/layout/vList5"/>
    <dgm:cxn modelId="{1D3ABF02-0ED8-9B4C-AD78-0A0D8C9CFB82}" type="presParOf" srcId="{825D9222-7589-0041-A9B7-E6E947C45BEB}" destId="{23137BAE-6D2D-7D44-AA41-40173F5CFDE9}" srcOrd="2" destOrd="0" presId="urn:microsoft.com/office/officeart/2005/8/layout/vList5"/>
    <dgm:cxn modelId="{3E3F7D4E-4599-534F-A380-9DD6FDC82DC8}" type="presParOf" srcId="{23137BAE-6D2D-7D44-AA41-40173F5CFDE9}" destId="{1026E93C-6C38-8D42-B350-8FEA9566B215}" srcOrd="0" destOrd="0" presId="urn:microsoft.com/office/officeart/2005/8/layout/vList5"/>
    <dgm:cxn modelId="{638E5251-8438-CD4E-8498-1BEA4F055B65}" type="presParOf" srcId="{23137BAE-6D2D-7D44-AA41-40173F5CFDE9}" destId="{1D7EC0F9-CA79-C34C-9B21-42439C5016E9}" srcOrd="1" destOrd="0" presId="urn:microsoft.com/office/officeart/2005/8/layout/vList5"/>
    <dgm:cxn modelId="{004A6174-30D0-E94F-ACBE-C1AF066FDFBD}" type="presParOf" srcId="{825D9222-7589-0041-A9B7-E6E947C45BEB}" destId="{9D945229-33B4-AD4B-9076-0A4E62948CB2}" srcOrd="3" destOrd="0" presId="urn:microsoft.com/office/officeart/2005/8/layout/vList5"/>
    <dgm:cxn modelId="{56C55CF0-8BB4-DB4B-8379-B9965DD7AD17}" type="presParOf" srcId="{825D9222-7589-0041-A9B7-E6E947C45BEB}" destId="{B87B9BBB-B26B-1C48-BF9E-FC5D28A11EBA}" srcOrd="4" destOrd="0" presId="urn:microsoft.com/office/officeart/2005/8/layout/vList5"/>
    <dgm:cxn modelId="{22C8355D-6E84-2441-BA50-83C630FA6D2D}" type="presParOf" srcId="{B87B9BBB-B26B-1C48-BF9E-FC5D28A11EBA}" destId="{EC0CB7C3-8764-6842-AFFC-0608B71FD158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D7581D-BDC6-0A4F-A5A8-29FE6E6DACFD}" type="doc">
      <dgm:prSet loTypeId="urn:microsoft.com/office/officeart/2005/8/layout/vList5" loCatId="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46ECA137-CBFB-6E46-965C-00750D91FFEA}">
      <dgm:prSet phldrT="[Text]" custT="1"/>
      <dgm:spPr>
        <a:xfrm>
          <a:off x="0" y="798"/>
          <a:ext cx="3066810" cy="1068000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>
            <a:buNone/>
          </a:pPr>
          <a:r>
            <a:rPr lang="en-US" sz="28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Interoperability</a:t>
          </a:r>
          <a:br>
            <a:rPr lang="en-US" sz="31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Simulator as library</a:t>
          </a:r>
          <a:endParaRPr lang="en-US" sz="3100" i="1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D309A88B-23FD-CE49-BEF0-4F877D13C7CF}" type="parTrans" cxnId="{5D4A265E-E257-2B4A-9D07-3A079B9FAE5E}">
      <dgm:prSet/>
      <dgm:spPr/>
      <dgm:t>
        <a:bodyPr/>
        <a:lstStyle/>
        <a:p>
          <a:endParaRPr lang="en-US"/>
        </a:p>
      </dgm:t>
    </dgm:pt>
    <dgm:pt modelId="{76BA98DD-BC74-1942-8FD7-44B905F0DE5F}" type="sibTrans" cxnId="{5D4A265E-E257-2B4A-9D07-3A079B9FAE5E}">
      <dgm:prSet/>
      <dgm:spPr/>
      <dgm:t>
        <a:bodyPr/>
        <a:lstStyle/>
        <a:p>
          <a:endParaRPr lang="en-US"/>
        </a:p>
      </dgm:t>
    </dgm:pt>
    <dgm:pt modelId="{0EEC7000-A0D9-1748-9C44-7821F1F920E8}">
      <dgm:prSet phldrT="[Text]" custT="1"/>
      <dgm:spPr>
        <a:xfrm>
          <a:off x="0" y="1179474"/>
          <a:ext cx="3066810" cy="825611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>
            <a:buNone/>
          </a:pPr>
          <a:r>
            <a:rPr lang="en-US" sz="28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Extensibility</a:t>
          </a:r>
          <a:br>
            <a:rPr lang="en-US" sz="31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Modular internal API</a:t>
          </a:r>
        </a:p>
      </dgm:t>
    </dgm:pt>
    <dgm:pt modelId="{BC4CF59B-70C7-7549-AC67-78F351B62A5C}" type="parTrans" cxnId="{C0576AA9-0FBB-0D43-B910-A34F4A48DD32}">
      <dgm:prSet/>
      <dgm:spPr/>
      <dgm:t>
        <a:bodyPr/>
        <a:lstStyle/>
        <a:p>
          <a:endParaRPr lang="en-US"/>
        </a:p>
      </dgm:t>
    </dgm:pt>
    <dgm:pt modelId="{69A7DD9C-6D99-1C4F-889F-E2BCD45F92E6}" type="sibTrans" cxnId="{C0576AA9-0FBB-0D43-B910-A34F4A48DD32}">
      <dgm:prSet/>
      <dgm:spPr/>
      <dgm:t>
        <a:bodyPr/>
        <a:lstStyle/>
        <a:p>
          <a:endParaRPr lang="en-US"/>
        </a:p>
      </dgm:t>
    </dgm:pt>
    <dgm:pt modelId="{A60ABBCE-14D7-4A47-ABC0-48962DE8287F}">
      <dgm:prSet phldrT="[Text]" custT="1"/>
      <dgm:spPr>
        <a:xfrm>
          <a:off x="0" y="2099068"/>
          <a:ext cx="3063815" cy="2591994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 w="9525">
          <a:solidFill>
            <a:sysClr val="windowText" lastClr="000000">
              <a:hueOff val="0"/>
              <a:satOff val="0"/>
              <a:lumOff val="0"/>
            </a:sysClr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pPr>
            <a:buNone/>
          </a:pPr>
          <a:r>
            <a:rPr lang="en-US" sz="28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Performance</a:t>
          </a:r>
          <a:br>
            <a:rPr lang="en-US" sz="39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HPC targeted</a:t>
          </a:r>
          <a:b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br>
            <a:rPr lang="en-US" sz="2000" i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endParaRPr lang="en-US" sz="2000" i="1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1DCFF929-9A80-5C4B-9977-F5E834B180C8}" type="parTrans" cxnId="{4A388167-355A-4443-ABB0-E5225E5D160D}">
      <dgm:prSet/>
      <dgm:spPr/>
      <dgm:t>
        <a:bodyPr/>
        <a:lstStyle/>
        <a:p>
          <a:endParaRPr lang="en-US"/>
        </a:p>
      </dgm:t>
    </dgm:pt>
    <dgm:pt modelId="{20640BDB-9634-1F40-893A-0492ADC5D175}" type="sibTrans" cxnId="{4A388167-355A-4443-ABB0-E5225E5D160D}">
      <dgm:prSet/>
      <dgm:spPr/>
      <dgm:t>
        <a:bodyPr/>
        <a:lstStyle/>
        <a:p>
          <a:endParaRPr lang="en-US"/>
        </a:p>
      </dgm:t>
    </dgm:pt>
    <dgm:pt modelId="{6B05E08E-FF86-6546-908A-FA68A8B691B0}">
      <dgm:prSet phldrT="[Text]"/>
      <dgm:spPr>
        <a:xfrm rot="5400000">
          <a:off x="6297514" y="-751285"/>
          <a:ext cx="1848240" cy="8291106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Char char="•"/>
          </a:pPr>
          <a:r>
            <a:rPr lang="en-US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Highly parallel and performance portable </a:t>
          </a: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with task-based threading implementation, GPU and SIMD vector targets using NMODL and </a:t>
          </a:r>
          <a:r>
            <a:rPr lang="en-US" dirty="0" err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anose="020B0609020204030204" pitchFamily="49" charset="0"/>
              <a:ea typeface="+mn-ea"/>
              <a:cs typeface="Consolas" panose="020B0609020204030204" pitchFamily="49" charset="0"/>
            </a:rPr>
            <a:t>modcc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onsolas" panose="020B0609020204030204" pitchFamily="49" charset="0"/>
            <a:ea typeface="+mn-ea"/>
            <a:cs typeface="Consolas" panose="020B0609020204030204" pitchFamily="49" charset="0"/>
          </a:endParaRPr>
        </a:p>
      </dgm:t>
    </dgm:pt>
    <dgm:pt modelId="{C03798C1-31AA-BA4C-9008-C43BBF2DF894}" type="parTrans" cxnId="{CB34B111-D11C-1346-909F-E2148BFE81EC}">
      <dgm:prSet/>
      <dgm:spPr/>
      <dgm:t>
        <a:bodyPr/>
        <a:lstStyle/>
        <a:p>
          <a:endParaRPr lang="en-US"/>
        </a:p>
      </dgm:t>
    </dgm:pt>
    <dgm:pt modelId="{D7DA7C09-AB16-414F-BFF6-ACBDEBC29618}" type="sibTrans" cxnId="{CB34B111-D11C-1346-909F-E2148BFE81EC}">
      <dgm:prSet/>
      <dgm:spPr/>
      <dgm:t>
        <a:bodyPr/>
        <a:lstStyle/>
        <a:p>
          <a:endParaRPr lang="en-US"/>
        </a:p>
      </dgm:t>
    </dgm:pt>
    <dgm:pt modelId="{AA111C58-4DAF-3B40-BBA9-4A0816B141DA}">
      <dgm:prSet phldrT="[Text]"/>
      <dgm:spPr>
        <a:xfrm rot="5400000">
          <a:off x="6297514" y="-751285"/>
          <a:ext cx="1848240" cy="8291106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Char char="•"/>
          </a:pP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Design for </a:t>
          </a:r>
          <a:r>
            <a:rPr lang="en-US" b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scalability </a:t>
          </a:r>
          <a:r>
            <a:rPr lang="en-US" b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with fine-grained allocation of CPU and GPU resources</a:t>
          </a:r>
          <a:endParaRPr lang="en-US" b="1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EB828882-ECD9-3B46-85FC-6666FB2EA6A9}" type="parTrans" cxnId="{D86629CC-A8B9-F146-8D54-AA36837D8EA7}">
      <dgm:prSet/>
      <dgm:spPr/>
      <dgm:t>
        <a:bodyPr/>
        <a:lstStyle/>
        <a:p>
          <a:endParaRPr lang="en-US"/>
        </a:p>
      </dgm:t>
    </dgm:pt>
    <dgm:pt modelId="{69BB80D0-EF45-3D4A-BC81-B81F759DF3B0}" type="sibTrans" cxnId="{D86629CC-A8B9-F146-8D54-AA36837D8EA7}">
      <dgm:prSet/>
      <dgm:spPr/>
      <dgm:t>
        <a:bodyPr/>
        <a:lstStyle/>
        <a:p>
          <a:endParaRPr lang="en-US"/>
        </a:p>
      </dgm:t>
    </dgm:pt>
    <dgm:pt modelId="{6D929A8E-CE8E-104E-9CB1-365F07D68B62}">
      <dgm:prSet phldrT="[Text]"/>
      <dgm:spPr>
        <a:xfrm rot="5400000">
          <a:off x="6297514" y="-751285"/>
          <a:ext cx="1848240" cy="8291106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Char char="•"/>
          </a:pP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Unit </a:t>
          </a:r>
          <a:r>
            <a:rPr lang="en-US" b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testing</a:t>
          </a:r>
          <a:r>
            <a:rPr lang="en-US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, continuous integration as well as </a:t>
          </a:r>
          <a:r>
            <a:rPr lang="en-US" b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validation </a:t>
          </a:r>
          <a:r>
            <a:rPr lang="en-US" b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(and benchmarking suite)</a:t>
          </a:r>
        </a:p>
      </dgm:t>
    </dgm:pt>
    <dgm:pt modelId="{339CA04F-D81A-E64E-9E05-6C696F537581}" type="parTrans" cxnId="{833B91C1-F80A-4A49-B4FF-AE56ECC8D2A7}">
      <dgm:prSet/>
      <dgm:spPr/>
      <dgm:t>
        <a:bodyPr/>
        <a:lstStyle/>
        <a:p>
          <a:endParaRPr lang="en-US"/>
        </a:p>
      </dgm:t>
    </dgm:pt>
    <dgm:pt modelId="{B8DF51B8-A74E-1946-B87B-FDB5B5F58261}" type="sibTrans" cxnId="{833B91C1-F80A-4A49-B4FF-AE56ECC8D2A7}">
      <dgm:prSet/>
      <dgm:spPr/>
      <dgm:t>
        <a:bodyPr/>
        <a:lstStyle/>
        <a:p>
          <a:endParaRPr lang="en-US"/>
        </a:p>
      </dgm:t>
    </dgm:pt>
    <dgm:pt modelId="{29999098-C8C0-2548-835D-4651B45157DF}">
      <dgm:prSet phldrT="[Text]"/>
      <dgm:spPr>
        <a:xfrm rot="5400000">
          <a:off x="6297514" y="-751285"/>
          <a:ext cx="1848240" cy="8291106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>
            <a:buChar char="•"/>
          </a:pPr>
          <a:r>
            <a:rPr lang="en-US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Reporting</a:t>
          </a: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on memory and energy consumption</a:t>
          </a:r>
        </a:p>
      </dgm:t>
    </dgm:pt>
    <dgm:pt modelId="{BD87080F-3B01-2148-84D1-6758B251840A}" type="parTrans" cxnId="{5ADD06E2-EDBD-474A-B97E-12A980980E67}">
      <dgm:prSet/>
      <dgm:spPr/>
      <dgm:t>
        <a:bodyPr/>
        <a:lstStyle/>
        <a:p>
          <a:endParaRPr lang="en-US"/>
        </a:p>
      </dgm:t>
    </dgm:pt>
    <dgm:pt modelId="{BB0525BA-8132-5D4B-9BB5-508F98FA7859}" type="sibTrans" cxnId="{5ADD06E2-EDBD-474A-B97E-12A980980E67}">
      <dgm:prSet/>
      <dgm:spPr/>
      <dgm:t>
        <a:bodyPr/>
        <a:lstStyle/>
        <a:p>
          <a:endParaRPr lang="en-US"/>
        </a:p>
      </dgm:t>
    </dgm:pt>
    <dgm:pt modelId="{825D9222-7589-0041-A9B7-E6E947C45BEB}" type="pres">
      <dgm:prSet presAssocID="{29D7581D-BDC6-0A4F-A5A8-29FE6E6DACFD}" presName="Name0" presStyleCnt="0">
        <dgm:presLayoutVars>
          <dgm:dir/>
          <dgm:animLvl val="lvl"/>
          <dgm:resizeHandles val="exact"/>
        </dgm:presLayoutVars>
      </dgm:prSet>
      <dgm:spPr/>
    </dgm:pt>
    <dgm:pt modelId="{559B2ABF-7F11-3344-96B5-84226322C0E2}" type="pres">
      <dgm:prSet presAssocID="{46ECA137-CBFB-6E46-965C-00750D91FFEA}" presName="linNode" presStyleCnt="0"/>
      <dgm:spPr/>
    </dgm:pt>
    <dgm:pt modelId="{9EFE9486-94C0-1743-9B77-124E93E36B80}" type="pres">
      <dgm:prSet presAssocID="{46ECA137-CBFB-6E46-965C-00750D91FFEA}" presName="parentText" presStyleLbl="node1" presStyleIdx="0" presStyleCnt="3" custScaleX="70059" custScaleY="52389" custLinFactNeighborX="-6364">
        <dgm:presLayoutVars>
          <dgm:chMax val="1"/>
          <dgm:bulletEnabled val="1"/>
        </dgm:presLayoutVars>
      </dgm:prSet>
      <dgm:spPr/>
    </dgm:pt>
    <dgm:pt modelId="{4BE3764A-516E-9348-8705-DA60ED82D476}" type="pres">
      <dgm:prSet presAssocID="{76BA98DD-BC74-1942-8FD7-44B905F0DE5F}" presName="sp" presStyleCnt="0"/>
      <dgm:spPr/>
    </dgm:pt>
    <dgm:pt modelId="{23137BAE-6D2D-7D44-AA41-40173F5CFDE9}" type="pres">
      <dgm:prSet presAssocID="{0EEC7000-A0D9-1748-9C44-7821F1F920E8}" presName="linNode" presStyleCnt="0"/>
      <dgm:spPr/>
    </dgm:pt>
    <dgm:pt modelId="{1026E93C-6C38-8D42-B350-8FEA9566B215}" type="pres">
      <dgm:prSet presAssocID="{0EEC7000-A0D9-1748-9C44-7821F1F920E8}" presName="parentText" presStyleLbl="node1" presStyleIdx="1" presStyleCnt="3" custScaleX="70059" custScaleY="40499" custLinFactNeighborX="-6436" custLinFactNeighborY="429">
        <dgm:presLayoutVars>
          <dgm:chMax val="1"/>
          <dgm:bulletEnabled val="1"/>
        </dgm:presLayoutVars>
      </dgm:prSet>
      <dgm:spPr/>
    </dgm:pt>
    <dgm:pt modelId="{9D945229-33B4-AD4B-9076-0A4E62948CB2}" type="pres">
      <dgm:prSet presAssocID="{69A7DD9C-6D99-1C4F-889F-E2BCD45F92E6}" presName="sp" presStyleCnt="0"/>
      <dgm:spPr/>
    </dgm:pt>
    <dgm:pt modelId="{B87B9BBB-B26B-1C48-BF9E-FC5D28A11EBA}" type="pres">
      <dgm:prSet presAssocID="{A60ABBCE-14D7-4A47-ABC0-48962DE8287F}" presName="linNode" presStyleCnt="0"/>
      <dgm:spPr/>
    </dgm:pt>
    <dgm:pt modelId="{EC0CB7C3-8764-6842-AFFC-0608B71FD158}" type="pres">
      <dgm:prSet presAssocID="{A60ABBCE-14D7-4A47-ABC0-48962DE8287F}" presName="parentText" presStyleLbl="node1" presStyleIdx="2" presStyleCnt="3" custScaleX="73956" custScaleY="127146" custLinFactNeighborX="-6436" custLinFactNeighborY="581">
        <dgm:presLayoutVars>
          <dgm:chMax val="1"/>
          <dgm:bulletEnabled val="1"/>
        </dgm:presLayoutVars>
      </dgm:prSet>
      <dgm:spPr/>
    </dgm:pt>
    <dgm:pt modelId="{5A537C27-D2AC-CE44-A9A8-0FD5A7F2D486}" type="pres">
      <dgm:prSet presAssocID="{A60ABBCE-14D7-4A47-ABC0-48962DE8287F}" presName="descendantText" presStyleLbl="alignAccFollowNode1" presStyleIdx="0" presStyleCnt="1" custScaleX="123345" custScaleY="113328" custLinFactNeighborX="-1683">
        <dgm:presLayoutVars>
          <dgm:bulletEnabled val="1"/>
        </dgm:presLayoutVars>
      </dgm:prSet>
      <dgm:spPr/>
    </dgm:pt>
  </dgm:ptLst>
  <dgm:cxnLst>
    <dgm:cxn modelId="{633E7F0E-5AA8-1A41-9E49-B5666C7D8475}" type="presOf" srcId="{46ECA137-CBFB-6E46-965C-00750D91FFEA}" destId="{9EFE9486-94C0-1743-9B77-124E93E36B80}" srcOrd="0" destOrd="0" presId="urn:microsoft.com/office/officeart/2005/8/layout/vList5"/>
    <dgm:cxn modelId="{CB34B111-D11C-1346-909F-E2148BFE81EC}" srcId="{A60ABBCE-14D7-4A47-ABC0-48962DE8287F}" destId="{6B05E08E-FF86-6546-908A-FA68A8B691B0}" srcOrd="0" destOrd="0" parTransId="{C03798C1-31AA-BA4C-9008-C43BBF2DF894}" sibTransId="{D7DA7C09-AB16-414F-BFF6-ACBDEBC29618}"/>
    <dgm:cxn modelId="{E4E2D313-92BD-DA42-9525-AF61C0F2DCE7}" type="presOf" srcId="{29999098-C8C0-2548-835D-4651B45157DF}" destId="{5A537C27-D2AC-CE44-A9A8-0FD5A7F2D486}" srcOrd="0" destOrd="2" presId="urn:microsoft.com/office/officeart/2005/8/layout/vList5"/>
    <dgm:cxn modelId="{0985ED2A-EE3A-CC45-8E68-F727B2930BC4}" type="presOf" srcId="{AA111C58-4DAF-3B40-BBA9-4A0816B141DA}" destId="{5A537C27-D2AC-CE44-A9A8-0FD5A7F2D486}" srcOrd="0" destOrd="1" presId="urn:microsoft.com/office/officeart/2005/8/layout/vList5"/>
    <dgm:cxn modelId="{62852F53-0CC1-1E4A-9CE4-4B009C1380EE}" type="presOf" srcId="{A60ABBCE-14D7-4A47-ABC0-48962DE8287F}" destId="{EC0CB7C3-8764-6842-AFFC-0608B71FD158}" srcOrd="0" destOrd="0" presId="urn:microsoft.com/office/officeart/2005/8/layout/vList5"/>
    <dgm:cxn modelId="{5D4A265E-E257-2B4A-9D07-3A079B9FAE5E}" srcId="{29D7581D-BDC6-0A4F-A5A8-29FE6E6DACFD}" destId="{46ECA137-CBFB-6E46-965C-00750D91FFEA}" srcOrd="0" destOrd="0" parTransId="{D309A88B-23FD-CE49-BEF0-4F877D13C7CF}" sibTransId="{76BA98DD-BC74-1942-8FD7-44B905F0DE5F}"/>
    <dgm:cxn modelId="{4A388167-355A-4443-ABB0-E5225E5D160D}" srcId="{29D7581D-BDC6-0A4F-A5A8-29FE6E6DACFD}" destId="{A60ABBCE-14D7-4A47-ABC0-48962DE8287F}" srcOrd="2" destOrd="0" parTransId="{1DCFF929-9A80-5C4B-9977-F5E834B180C8}" sibTransId="{20640BDB-9634-1F40-893A-0492ADC5D175}"/>
    <dgm:cxn modelId="{D6BCA9A8-B839-814D-80C4-FBB99CC7C2AB}" type="presOf" srcId="{0EEC7000-A0D9-1748-9C44-7821F1F920E8}" destId="{1026E93C-6C38-8D42-B350-8FEA9566B215}" srcOrd="0" destOrd="0" presId="urn:microsoft.com/office/officeart/2005/8/layout/vList5"/>
    <dgm:cxn modelId="{C0576AA9-0FBB-0D43-B910-A34F4A48DD32}" srcId="{29D7581D-BDC6-0A4F-A5A8-29FE6E6DACFD}" destId="{0EEC7000-A0D9-1748-9C44-7821F1F920E8}" srcOrd="1" destOrd="0" parTransId="{BC4CF59B-70C7-7549-AC67-78F351B62A5C}" sibTransId="{69A7DD9C-6D99-1C4F-889F-E2BCD45F92E6}"/>
    <dgm:cxn modelId="{833B91C1-F80A-4A49-B4FF-AE56ECC8D2A7}" srcId="{A60ABBCE-14D7-4A47-ABC0-48962DE8287F}" destId="{6D929A8E-CE8E-104E-9CB1-365F07D68B62}" srcOrd="3" destOrd="0" parTransId="{339CA04F-D81A-E64E-9E05-6C696F537581}" sibTransId="{B8DF51B8-A74E-1946-B87B-FDB5B5F58261}"/>
    <dgm:cxn modelId="{AD42FEC2-9C2B-B24B-B74C-55EBFED8A78B}" type="presOf" srcId="{6D929A8E-CE8E-104E-9CB1-365F07D68B62}" destId="{5A537C27-D2AC-CE44-A9A8-0FD5A7F2D486}" srcOrd="0" destOrd="3" presId="urn:microsoft.com/office/officeart/2005/8/layout/vList5"/>
    <dgm:cxn modelId="{6E72EEC9-7202-554F-9DA6-39130C32EB84}" type="presOf" srcId="{6B05E08E-FF86-6546-908A-FA68A8B691B0}" destId="{5A537C27-D2AC-CE44-A9A8-0FD5A7F2D486}" srcOrd="0" destOrd="0" presId="urn:microsoft.com/office/officeart/2005/8/layout/vList5"/>
    <dgm:cxn modelId="{D86629CC-A8B9-F146-8D54-AA36837D8EA7}" srcId="{A60ABBCE-14D7-4A47-ABC0-48962DE8287F}" destId="{AA111C58-4DAF-3B40-BBA9-4A0816B141DA}" srcOrd="1" destOrd="0" parTransId="{EB828882-ECD9-3B46-85FC-6666FB2EA6A9}" sibTransId="{69BB80D0-EF45-3D4A-BC81-B81F759DF3B0}"/>
    <dgm:cxn modelId="{5ADD06E2-EDBD-474A-B97E-12A980980E67}" srcId="{A60ABBCE-14D7-4A47-ABC0-48962DE8287F}" destId="{29999098-C8C0-2548-835D-4651B45157DF}" srcOrd="2" destOrd="0" parTransId="{BD87080F-3B01-2148-84D1-6758B251840A}" sibTransId="{BB0525BA-8132-5D4B-9BB5-508F98FA7859}"/>
    <dgm:cxn modelId="{F890AEE9-93A7-AA47-AF13-235B7F7A8C9C}" type="presOf" srcId="{29D7581D-BDC6-0A4F-A5A8-29FE6E6DACFD}" destId="{825D9222-7589-0041-A9B7-E6E947C45BEB}" srcOrd="0" destOrd="0" presId="urn:microsoft.com/office/officeart/2005/8/layout/vList5"/>
    <dgm:cxn modelId="{18067D58-1C30-F14D-82A9-3E73B8472C08}" type="presParOf" srcId="{825D9222-7589-0041-A9B7-E6E947C45BEB}" destId="{559B2ABF-7F11-3344-96B5-84226322C0E2}" srcOrd="0" destOrd="0" presId="urn:microsoft.com/office/officeart/2005/8/layout/vList5"/>
    <dgm:cxn modelId="{37C6555E-71A0-AC44-B7E3-08A7753B5A86}" type="presParOf" srcId="{559B2ABF-7F11-3344-96B5-84226322C0E2}" destId="{9EFE9486-94C0-1743-9B77-124E93E36B80}" srcOrd="0" destOrd="0" presId="urn:microsoft.com/office/officeart/2005/8/layout/vList5"/>
    <dgm:cxn modelId="{6453FCAA-09D2-614C-85B4-64B992976224}" type="presParOf" srcId="{825D9222-7589-0041-A9B7-E6E947C45BEB}" destId="{4BE3764A-516E-9348-8705-DA60ED82D476}" srcOrd="1" destOrd="0" presId="urn:microsoft.com/office/officeart/2005/8/layout/vList5"/>
    <dgm:cxn modelId="{1D3ABF02-0ED8-9B4C-AD78-0A0D8C9CFB82}" type="presParOf" srcId="{825D9222-7589-0041-A9B7-E6E947C45BEB}" destId="{23137BAE-6D2D-7D44-AA41-40173F5CFDE9}" srcOrd="2" destOrd="0" presId="urn:microsoft.com/office/officeart/2005/8/layout/vList5"/>
    <dgm:cxn modelId="{3E3F7D4E-4599-534F-A380-9DD6FDC82DC8}" type="presParOf" srcId="{23137BAE-6D2D-7D44-AA41-40173F5CFDE9}" destId="{1026E93C-6C38-8D42-B350-8FEA9566B215}" srcOrd="0" destOrd="0" presId="urn:microsoft.com/office/officeart/2005/8/layout/vList5"/>
    <dgm:cxn modelId="{004A6174-30D0-E94F-ACBE-C1AF066FDFBD}" type="presParOf" srcId="{825D9222-7589-0041-A9B7-E6E947C45BEB}" destId="{9D945229-33B4-AD4B-9076-0A4E62948CB2}" srcOrd="3" destOrd="0" presId="urn:microsoft.com/office/officeart/2005/8/layout/vList5"/>
    <dgm:cxn modelId="{56C55CF0-8BB4-DB4B-8379-B9965DD7AD17}" type="presParOf" srcId="{825D9222-7589-0041-A9B7-E6E947C45BEB}" destId="{B87B9BBB-B26B-1C48-BF9E-FC5D28A11EBA}" srcOrd="4" destOrd="0" presId="urn:microsoft.com/office/officeart/2005/8/layout/vList5"/>
    <dgm:cxn modelId="{22C8355D-6E84-2441-BA50-83C630FA6D2D}" type="presParOf" srcId="{B87B9BBB-B26B-1C48-BF9E-FC5D28A11EBA}" destId="{EC0CB7C3-8764-6842-AFFC-0608B71FD158}" srcOrd="0" destOrd="0" presId="urn:microsoft.com/office/officeart/2005/8/layout/vList5"/>
    <dgm:cxn modelId="{DDA0011C-1FE1-9943-B8FE-D9D5118BBA6D}" type="presParOf" srcId="{B87B9BBB-B26B-1C48-BF9E-FC5D28A11EBA}" destId="{5A537C27-D2AC-CE44-A9A8-0FD5A7F2D486}" srcOrd="1" destOrd="0" presId="urn:microsoft.com/office/officeart/2005/8/layout/vList5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B99AAD-8AFA-684C-A739-3A00B1D15A7C}">
      <dsp:nvSpPr>
        <dsp:cNvPr id="0" name=""/>
        <dsp:cNvSpPr/>
      </dsp:nvSpPr>
      <dsp:spPr>
        <a:xfrm rot="5400000">
          <a:off x="6217211" y="-3009770"/>
          <a:ext cx="1857457" cy="8613592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Visualization</a:t>
          </a:r>
          <a:r>
            <a:rPr lang="en-US" sz="20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US" sz="2000" kern="1200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(with coupling to in-situ visualization and analysis tools*)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Multi-physics</a:t>
          </a:r>
          <a:r>
            <a:rPr lang="en-US" sz="20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, i.e. not restricted to neuroscience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Multi-scale</a:t>
          </a:r>
          <a:r>
            <a:rPr lang="en-US" sz="20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from single neurons to large multi-compartmental networks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Usability</a:t>
          </a:r>
          <a:r>
            <a:rPr lang="en-US" sz="20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, e.g. installable target and simple configuration, </a:t>
          </a:r>
          <a:r>
            <a:rPr lang="en-US" sz="2000" kern="1200" dirty="0">
              <a:solidFill>
                <a:sysClr val="windowText" lastClr="000000"/>
              </a:solidFill>
              <a:latin typeface="Calibri" panose="020F0502020204030204"/>
              <a:ea typeface="+mn-ea"/>
              <a:cs typeface="+mn-cs"/>
            </a:rPr>
            <a:t>python front-end </a:t>
          </a:r>
          <a:r>
            <a:rPr lang="en-US" sz="2000" kern="1200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(as basis for </a:t>
          </a:r>
          <a:r>
            <a:rPr lang="en-US" sz="2000" kern="1200" dirty="0" err="1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PyNN</a:t>
          </a:r>
          <a:r>
            <a:rPr lang="en-US" sz="2000" kern="1200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 integration*)</a:t>
          </a:r>
          <a:r>
            <a:rPr lang="en-US" sz="2000" kern="1200" dirty="0">
              <a:solidFill>
                <a:schemeClr val="tx1"/>
              </a:solidFill>
              <a:latin typeface="Calibri" panose="020F0502020204030204"/>
              <a:ea typeface="+mn-ea"/>
              <a:cs typeface="+mn-cs"/>
            </a:rPr>
            <a:t>,</a:t>
          </a:r>
          <a:r>
            <a:rPr lang="en-US" sz="2000" kern="1200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US" sz="20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efficient sampling of voltage and currents</a:t>
          </a:r>
        </a:p>
      </dsp:txBody>
      <dsp:txXfrm rot="-5400000">
        <a:off x="2839144" y="458971"/>
        <a:ext cx="8522918" cy="1676109"/>
      </dsp:txXfrm>
    </dsp:sp>
    <dsp:sp modelId="{9EFE9486-94C0-1743-9B77-124E93E36B80}">
      <dsp:nvSpPr>
        <dsp:cNvPr id="0" name=""/>
        <dsp:cNvSpPr/>
      </dsp:nvSpPr>
      <dsp:spPr>
        <a:xfrm>
          <a:off x="0" y="1023"/>
          <a:ext cx="2905201" cy="2592004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>
          <a:solidFill>
            <a:sysClr val="windowText" lastClr="000000">
              <a:hueOff val="0"/>
              <a:satOff val="0"/>
              <a:lumOff val="0"/>
            </a:sysClr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Interoperability</a:t>
          </a:r>
          <a:br>
            <a:rPr lang="en-US" sz="31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Simulator as library</a:t>
          </a:r>
          <a:b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b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endParaRPr lang="en-US" sz="3100" i="1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126531" y="127554"/>
        <a:ext cx="2652139" cy="2338942"/>
      </dsp:txXfrm>
    </dsp:sp>
    <dsp:sp modelId="{1026E93C-6C38-8D42-B350-8FEA9566B215}">
      <dsp:nvSpPr>
        <dsp:cNvPr id="0" name=""/>
        <dsp:cNvSpPr/>
      </dsp:nvSpPr>
      <dsp:spPr>
        <a:xfrm>
          <a:off x="0" y="2730563"/>
          <a:ext cx="2905209" cy="924295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Extensibility</a:t>
          </a:r>
          <a:br>
            <a:rPr lang="en-US" sz="31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Modular internal API</a:t>
          </a:r>
        </a:p>
      </dsp:txBody>
      <dsp:txXfrm>
        <a:off x="45120" y="2775683"/>
        <a:ext cx="2814969" cy="834055"/>
      </dsp:txXfrm>
    </dsp:sp>
    <dsp:sp modelId="{EC0CB7C3-8764-6842-AFFC-0608B71FD158}">
      <dsp:nvSpPr>
        <dsp:cNvPr id="0" name=""/>
        <dsp:cNvSpPr/>
      </dsp:nvSpPr>
      <dsp:spPr>
        <a:xfrm>
          <a:off x="0" y="3771682"/>
          <a:ext cx="2905209" cy="919380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Performance</a:t>
          </a:r>
          <a:br>
            <a:rPr lang="en-US" sz="39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HPC targeted</a:t>
          </a:r>
        </a:p>
      </dsp:txBody>
      <dsp:txXfrm>
        <a:off x="44880" y="3816562"/>
        <a:ext cx="2815449" cy="8296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FE9486-94C0-1743-9B77-124E93E36B80}">
      <dsp:nvSpPr>
        <dsp:cNvPr id="0" name=""/>
        <dsp:cNvSpPr/>
      </dsp:nvSpPr>
      <dsp:spPr>
        <a:xfrm>
          <a:off x="0" y="1095"/>
          <a:ext cx="2905209" cy="956044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 w="9525"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Interoperability</a:t>
          </a:r>
          <a:br>
            <a:rPr lang="en-US" sz="31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Simulator as library</a:t>
          </a:r>
          <a:endParaRPr lang="en-US" sz="3100" i="1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46670" y="47765"/>
        <a:ext cx="2811869" cy="862704"/>
      </dsp:txXfrm>
    </dsp:sp>
    <dsp:sp modelId="{1D7EC0F9-CA79-C34C-9B21-42439C5016E9}">
      <dsp:nvSpPr>
        <dsp:cNvPr id="0" name=""/>
        <dsp:cNvSpPr/>
      </dsp:nvSpPr>
      <dsp:spPr>
        <a:xfrm rot="5400000">
          <a:off x="6174625" y="-1951241"/>
          <a:ext cx="1942512" cy="8613592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New </a:t>
          </a:r>
          <a:r>
            <a:rPr lang="en-US" sz="20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integration schemes, </a:t>
          </a:r>
          <a:r>
            <a:rPr lang="en-US" sz="2000" b="0" kern="1200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(high-order time stepping, error control, </a:t>
          </a:r>
          <a:br>
            <a:rPr lang="en-US" sz="2000" b="0" kern="1200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b="0" kern="1200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and efficient gap junction schemes*)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Custom </a:t>
          </a:r>
          <a:r>
            <a:rPr lang="en-US" sz="20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spike</a:t>
          </a:r>
          <a:r>
            <a:rPr lang="en-US" sz="20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US" sz="20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communication</a:t>
          </a:r>
          <a:r>
            <a:rPr lang="en-US" sz="20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and event systems, </a:t>
          </a:r>
          <a:br>
            <a:rPr lang="en-US" sz="20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API for receiving spikes live from external simulators </a:t>
          </a:r>
          <a:r>
            <a:rPr lang="en-US" sz="2000" kern="1200" dirty="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(e.g. NEST*)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Specialized cells</a:t>
          </a:r>
          <a:r>
            <a:rPr lang="en-US" sz="20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, e.g. leaky integrate-and-fire, Hodgkin-Huxley, Poisson spikes</a:t>
          </a:r>
        </a:p>
      </dsp:txBody>
      <dsp:txXfrm rot="-5400000">
        <a:off x="2839085" y="1479125"/>
        <a:ext cx="8518766" cy="1752860"/>
      </dsp:txXfrm>
    </dsp:sp>
    <dsp:sp modelId="{1026E93C-6C38-8D42-B350-8FEA9566B215}">
      <dsp:nvSpPr>
        <dsp:cNvPr id="0" name=""/>
        <dsp:cNvSpPr/>
      </dsp:nvSpPr>
      <dsp:spPr>
        <a:xfrm>
          <a:off x="0" y="1013472"/>
          <a:ext cx="2905084" cy="2693067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 w="9525">
          <a:solidFill>
            <a:sysClr val="windowText" lastClr="000000">
              <a:hueOff val="0"/>
              <a:satOff val="0"/>
              <a:lumOff val="0"/>
            </a:sysClr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Extensibility</a:t>
          </a:r>
          <a:br>
            <a:rPr lang="en-US" sz="31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Modular internal API</a:t>
          </a:r>
          <a:b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b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endParaRPr lang="en-US" sz="2000" i="1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131465" y="1144937"/>
        <a:ext cx="2642154" cy="2430137"/>
      </dsp:txXfrm>
    </dsp:sp>
    <dsp:sp modelId="{EC0CB7C3-8764-6842-AFFC-0608B71FD158}">
      <dsp:nvSpPr>
        <dsp:cNvPr id="0" name=""/>
        <dsp:cNvSpPr/>
      </dsp:nvSpPr>
      <dsp:spPr>
        <a:xfrm>
          <a:off x="0" y="3755064"/>
          <a:ext cx="2905209" cy="935998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 w="9525"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Performance</a:t>
          </a:r>
          <a:br>
            <a:rPr lang="en-US" sz="39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HPC targeted</a:t>
          </a:r>
        </a:p>
      </dsp:txBody>
      <dsp:txXfrm>
        <a:off x="45692" y="3800756"/>
        <a:ext cx="2813825" cy="84461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FE9486-94C0-1743-9B77-124E93E36B80}">
      <dsp:nvSpPr>
        <dsp:cNvPr id="0" name=""/>
        <dsp:cNvSpPr/>
      </dsp:nvSpPr>
      <dsp:spPr>
        <a:xfrm>
          <a:off x="0" y="798"/>
          <a:ext cx="2905209" cy="1068000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Interoperability</a:t>
          </a:r>
          <a:br>
            <a:rPr lang="en-US" sz="31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Simulator as library</a:t>
          </a:r>
          <a:endParaRPr lang="en-US" sz="3100" i="1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52135" y="52933"/>
        <a:ext cx="2800939" cy="963730"/>
      </dsp:txXfrm>
    </dsp:sp>
    <dsp:sp modelId="{1026E93C-6C38-8D42-B350-8FEA9566B215}">
      <dsp:nvSpPr>
        <dsp:cNvPr id="0" name=""/>
        <dsp:cNvSpPr/>
      </dsp:nvSpPr>
      <dsp:spPr>
        <a:xfrm>
          <a:off x="0" y="1179474"/>
          <a:ext cx="2905209" cy="825611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Extensibility</a:t>
          </a:r>
          <a:br>
            <a:rPr lang="en-US" sz="31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Modular internal API</a:t>
          </a:r>
        </a:p>
      </dsp:txBody>
      <dsp:txXfrm>
        <a:off x="40303" y="1219777"/>
        <a:ext cx="2824603" cy="745005"/>
      </dsp:txXfrm>
    </dsp:sp>
    <dsp:sp modelId="{5A537C27-D2AC-CE44-A9A8-0FD5A7F2D486}">
      <dsp:nvSpPr>
        <dsp:cNvPr id="0" name=""/>
        <dsp:cNvSpPr/>
      </dsp:nvSpPr>
      <dsp:spPr>
        <a:xfrm rot="5400000">
          <a:off x="6221761" y="-912528"/>
          <a:ext cx="1848240" cy="8613592"/>
        </a:xfrm>
        <a:prstGeom prst="round2SameRect">
          <a:avLst/>
        </a:prstGeom>
        <a:solidFill>
          <a:sysClr val="window" lastClr="FFFFFF">
            <a:alpha val="90000"/>
            <a:tint val="40000"/>
            <a:hueOff val="0"/>
            <a:satOff val="0"/>
            <a:lumOff val="0"/>
            <a:alphaOff val="0"/>
          </a:sysClr>
        </a:solidFill>
        <a:ln w="9525" cap="flat" cmpd="sng" algn="ctr">
          <a:solidFill>
            <a:sysClr val="windowText" lastClr="000000">
              <a:hueOff val="0"/>
              <a:satOff val="0"/>
              <a:lumOff val="0"/>
            </a:sysClr>
          </a:solidFill>
          <a:prstDash val="solid"/>
          <a:miter lim="800000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Highly parallel and performance portable </a:t>
          </a:r>
          <a:r>
            <a:rPr lang="en-US" sz="19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with task-based threading implementation, GPU and SIMD vector targets using NMODL and </a:t>
          </a:r>
          <a:r>
            <a:rPr lang="en-US" sz="1900" kern="1200" dirty="0" err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onsolas" panose="020B0609020204030204" pitchFamily="49" charset="0"/>
              <a:ea typeface="+mn-ea"/>
              <a:cs typeface="Consolas" panose="020B0609020204030204" pitchFamily="49" charset="0"/>
            </a:rPr>
            <a:t>modcc</a:t>
          </a:r>
          <a:endParaRPr lang="en-US" sz="19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onsolas" panose="020B0609020204030204" pitchFamily="49" charset="0"/>
            <a:ea typeface="+mn-ea"/>
            <a:cs typeface="Consolas" panose="020B0609020204030204" pitchFamily="49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Design for </a:t>
          </a:r>
          <a:r>
            <a:rPr lang="en-US" sz="1900" b="1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scalability </a:t>
          </a:r>
          <a:r>
            <a:rPr lang="en-US" sz="1900" b="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with fine-grained allocation of CPU and GPU resources</a:t>
          </a:r>
          <a:endParaRPr lang="en-US" sz="1900" b="1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Reporting</a:t>
          </a:r>
          <a:r>
            <a:rPr lang="en-US" sz="19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on memory and energy consumption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Unit </a:t>
          </a:r>
          <a:r>
            <a:rPr lang="en-US" sz="1900" b="1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testing</a:t>
          </a:r>
          <a:r>
            <a:rPr lang="en-US" sz="1900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, continuous integration as well as </a:t>
          </a:r>
          <a:r>
            <a:rPr lang="en-US" sz="1900" b="1" kern="120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validation </a:t>
          </a:r>
          <a:r>
            <a:rPr lang="en-US" sz="1900" b="0" kern="1200">
              <a:solidFill>
                <a:sysClr val="window" lastClr="FFFFFF">
                  <a:lumMod val="50000"/>
                </a:sysClr>
              </a:solidFill>
              <a:latin typeface="Calibri" panose="020F0502020204030204"/>
              <a:ea typeface="+mn-ea"/>
              <a:cs typeface="+mn-cs"/>
            </a:rPr>
            <a:t>(and benchmarking suite)</a:t>
          </a:r>
        </a:p>
      </dsp:txBody>
      <dsp:txXfrm rot="-5400000">
        <a:off x="2839085" y="2560372"/>
        <a:ext cx="8523368" cy="1667792"/>
      </dsp:txXfrm>
    </dsp:sp>
    <dsp:sp modelId="{EC0CB7C3-8764-6842-AFFC-0608B71FD158}">
      <dsp:nvSpPr>
        <dsp:cNvPr id="0" name=""/>
        <dsp:cNvSpPr/>
      </dsp:nvSpPr>
      <dsp:spPr>
        <a:xfrm>
          <a:off x="0" y="2099068"/>
          <a:ext cx="2905084" cy="2591994"/>
        </a:xfrm>
        <a:prstGeom prst="roundRect">
          <a:avLst/>
        </a:prstGeom>
        <a:gradFill rotWithShape="0">
          <a:gsLst>
            <a:gs pos="0">
              <a:sysClr val="window" lastClr="FFFFFF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ysClr>
            </a:gs>
            <a:gs pos="5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ysClr>
            </a:gs>
            <a:gs pos="100000">
              <a:sysClr val="window" lastClr="FFFFFF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ysClr>
            </a:gs>
          </a:gsLst>
          <a:lin ang="5400000" scaled="0"/>
        </a:gradFill>
        <a:ln w="9525">
          <a:solidFill>
            <a:sysClr val="windowText" lastClr="000000">
              <a:hueOff val="0"/>
              <a:satOff val="0"/>
              <a:lumOff val="0"/>
            </a:sysClr>
          </a:solidFill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Performance</a:t>
          </a:r>
          <a:br>
            <a:rPr lang="en-US" sz="39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HPC targeted</a:t>
          </a:r>
          <a:b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br>
            <a:rPr lang="en-US" sz="2000" i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</a:br>
          <a:endParaRPr lang="en-US" sz="2000" i="1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126531" y="2225599"/>
        <a:ext cx="2652022" cy="23389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emf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6E1389CC-567B-462D-9606-5A6D48725E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de-DE" dirty="0"/>
              <a:t>High Performance Analytics &amp; Computing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32223E6-8DEC-4459-8B52-D06E9BD3DA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de-DE" dirty="0"/>
              <a:t>12.12.2018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DE09F90-192B-4C21-A710-7EFC4BA93B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200"/>
            </a:lvl1pPr>
          </a:lstStyle>
          <a:p>
            <a:r>
              <a:rPr lang="de-DE" dirty="0"/>
              <a:t>Arbor: </a:t>
            </a:r>
            <a:r>
              <a:rPr lang="de-DE" dirty="0" err="1"/>
              <a:t>Insights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77B6243-ABD9-472E-9641-6E7B2B863D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/>
            </a:lvl1pPr>
          </a:lstStyle>
          <a:p>
            <a:fld id="{2748E8B7-5326-4A3E-8AE4-83D3CDA8A9FC}" type="slidenum">
              <a:rPr lang="de-DE" smtClean="0"/>
              <a:t>‹#›</a:t>
            </a:fld>
            <a:endParaRPr lang="de-DE" dirty="0"/>
          </a:p>
        </p:txBody>
      </p:sp>
      <p:pic>
        <p:nvPicPr>
          <p:cNvPr id="6" name="Grafik 12">
            <a:extLst>
              <a:ext uri="{FF2B5EF4-FFF2-40B4-BE49-F238E27FC236}">
                <a16:creationId xmlns:a16="http://schemas.microsoft.com/office/drawing/2014/main" id="{78BA98EB-54ED-F64B-835E-F7DC80B62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28" y="8636795"/>
            <a:ext cx="1370545" cy="3997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ACD83A-7664-7A41-925B-8620BC2679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34" y="229394"/>
            <a:ext cx="1803132" cy="35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5754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11.tiff>
</file>

<file path=ppt/media/image12.png>
</file>

<file path=ppt/media/image17.png>
</file>

<file path=ppt/media/image3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3C419-10E8-4216-A6CC-B7C8A23909AD}" type="datetimeFigureOut">
              <a:rPr lang="de-DE" smtClean="0"/>
              <a:t>31.10.18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66CAD1-FD47-46B0-9C16-1B81F4E690E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1325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1035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41472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6851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8417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Purkinje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88861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f_k</a:t>
            </a:r>
            <a:r>
              <a:rPr lang="de-DE" dirty="0"/>
              <a:t>, </a:t>
            </a:r>
            <a:r>
              <a:rPr lang="de-DE" dirty="0" err="1"/>
              <a:t>f_k^syn</a:t>
            </a:r>
            <a:r>
              <a:rPr lang="de-DE" dirty="0"/>
              <a:t>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biophysical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properties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channels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synapses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simulation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simulation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0538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3178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4740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epoch</a:t>
            </a:r>
            <a:r>
              <a:rPr lang="de-DE" dirty="0"/>
              <a:t>: </a:t>
            </a:r>
            <a:r>
              <a:rPr lang="de-DE" dirty="0" err="1"/>
              <a:t>Dt</a:t>
            </a:r>
            <a:r>
              <a:rPr lang="de-DE" dirty="0"/>
              <a:t>/2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1309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NEURON </a:t>
            </a:r>
          </a:p>
          <a:p>
            <a:pPr lvl="1"/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widely-used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simulating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multi-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compartment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cells</a:t>
            </a:r>
            <a:endParaRPr lang="de-DE" dirty="0"/>
          </a:p>
          <a:p>
            <a:pPr lvl="1"/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supports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running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large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parallel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multi-threading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MPI</a:t>
            </a:r>
          </a:p>
          <a:p>
            <a:pPr lvl="1"/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becomes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DRAM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bandwidth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bound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due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larger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integrated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together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doesn’t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retain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cache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ARBOR</a:t>
            </a:r>
          </a:p>
          <a:p>
            <a:pPr lvl="1"/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smaller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faster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efficient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structure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-array (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SoA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memory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layout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vectorization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NEURON’s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array-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structure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layout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larger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 Arbor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optimized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keep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L2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L3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cache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08616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node-second</a:t>
            </a:r>
            <a:r>
              <a:rPr lang="de-DE" dirty="0"/>
              <a:t>=</a:t>
            </a:r>
            <a:r>
              <a:rPr lang="de-DE" dirty="0" err="1"/>
              <a:t>simulation</a:t>
            </a:r>
            <a:r>
              <a:rPr lang="de-DE" dirty="0"/>
              <a:t> time x </a:t>
            </a:r>
            <a:r>
              <a:rPr lang="de-DE" dirty="0" err="1"/>
              <a:t>nodes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2304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E713E3ED-78BF-4AEF-A5C2-46B7E751DB0E}"/>
              </a:ext>
            </a:extLst>
          </p:cNvPr>
          <p:cNvSpPr/>
          <p:nvPr userDrawn="1"/>
        </p:nvSpPr>
        <p:spPr>
          <a:xfrm>
            <a:off x="0" y="342000"/>
            <a:ext cx="12192000" cy="5067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1839" y="537344"/>
            <a:ext cx="10728323" cy="623404"/>
          </a:xfr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3200" spc="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Headline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31837" y="2444192"/>
            <a:ext cx="10728325" cy="516756"/>
          </a:xfrm>
        </p:spPr>
        <p:txBody>
          <a:bodyPr/>
          <a:lstStyle>
            <a:lvl1pPr marL="0" indent="0" algn="l">
              <a:buNone/>
              <a:defRPr sz="1600" cap="all" spc="6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Date  |  Name</a:t>
            </a:r>
          </a:p>
        </p:txBody>
      </p:sp>
      <p:sp>
        <p:nvSpPr>
          <p:cNvPr id="12" name="Textplatzhalter 10">
            <a:extLst>
              <a:ext uri="{FF2B5EF4-FFF2-40B4-BE49-F238E27FC236}">
                <a16:creationId xmlns:a16="http://schemas.microsoft.com/office/drawing/2014/main" id="{D585CE71-710A-4145-8AA7-7070BBC1B7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31837" y="1088740"/>
            <a:ext cx="10728325" cy="727162"/>
          </a:xfr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defRPr sz="3200" b="1" cap="all" spc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 dirty="0"/>
              <a:t>Subline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7CEB1C7-3CEB-41C0-967D-A5811A09D9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1620" y="6423285"/>
            <a:ext cx="2304000" cy="90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0BABBA3-207B-428D-8CD0-97794373E0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656" y="6005352"/>
            <a:ext cx="1881980" cy="548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52013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61" userDrawn="1">
          <p15:clr>
            <a:srgbClr val="FBAE40"/>
          </p15:clr>
        </p15:guide>
        <p15:guide id="2" pos="721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E713E3ED-78BF-4AEF-A5C2-46B7E751DB0E}"/>
              </a:ext>
            </a:extLst>
          </p:cNvPr>
          <p:cNvSpPr/>
          <p:nvPr userDrawn="1"/>
        </p:nvSpPr>
        <p:spPr>
          <a:xfrm>
            <a:off x="0" y="342000"/>
            <a:ext cx="12192000" cy="5067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1839" y="537344"/>
            <a:ext cx="10728323" cy="623404"/>
          </a:xfr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3200" spc="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Headline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31838" y="2660216"/>
            <a:ext cx="10728324" cy="516756"/>
          </a:xfrm>
        </p:spPr>
        <p:txBody>
          <a:bodyPr/>
          <a:lstStyle>
            <a:lvl1pPr marL="0" indent="0" algn="l">
              <a:buNone/>
              <a:defRPr sz="1600" cap="all" spc="6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Date  |  Name</a:t>
            </a:r>
          </a:p>
        </p:txBody>
      </p:sp>
      <p:sp>
        <p:nvSpPr>
          <p:cNvPr id="12" name="Textplatzhalter 10">
            <a:extLst>
              <a:ext uri="{FF2B5EF4-FFF2-40B4-BE49-F238E27FC236}">
                <a16:creationId xmlns:a16="http://schemas.microsoft.com/office/drawing/2014/main" id="{D585CE71-710A-4145-8AA7-7070BBC1B7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31838" y="1124744"/>
            <a:ext cx="10728325" cy="1361802"/>
          </a:xfr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defRPr sz="1800" b="1" cap="none" spc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 dirty="0"/>
              <a:t>Subline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D7831BC-0764-4D94-B436-8046AD2DF0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656" y="6005352"/>
            <a:ext cx="1881980" cy="548854"/>
          </a:xfrm>
          <a:prstGeom prst="rect">
            <a:avLst/>
          </a:prstGeom>
        </p:spPr>
      </p:pic>
      <p:sp>
        <p:nvSpPr>
          <p:cNvPr id="10" name="Textplatzhalter 4">
            <a:extLst>
              <a:ext uri="{FF2B5EF4-FFF2-40B4-BE49-F238E27FC236}">
                <a16:creationId xmlns:a16="http://schemas.microsoft.com/office/drawing/2014/main" id="{7390AF7B-9835-4AEF-ADBF-224AF53FB4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1620" y="6423285"/>
            <a:ext cx="2304000" cy="90000"/>
          </a:xfrm>
          <a:blipFill>
            <a:blip r:embed="rId3"/>
            <a:stretch>
              <a:fillRect/>
            </a:stretch>
          </a:blipFill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" dirty="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96043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61" userDrawn="1">
          <p15:clr>
            <a:srgbClr val="FBAE40"/>
          </p15:clr>
        </p15:guide>
        <p15:guide id="2" pos="721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54A1B7C4-7B43-4178-878E-3C1A63AA60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341313"/>
            <a:ext cx="11449050" cy="3087687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713E3ED-78BF-4AEF-A5C2-46B7E751DB0E}"/>
              </a:ext>
            </a:extLst>
          </p:cNvPr>
          <p:cNvSpPr/>
          <p:nvPr userDrawn="1"/>
        </p:nvSpPr>
        <p:spPr>
          <a:xfrm>
            <a:off x="0" y="3429000"/>
            <a:ext cx="12192000" cy="19802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1839" y="3633688"/>
            <a:ext cx="10728324" cy="623404"/>
          </a:xfr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3200" spc="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Headline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31837" y="4970822"/>
            <a:ext cx="10728325" cy="360000"/>
          </a:xfrm>
        </p:spPr>
        <p:txBody>
          <a:bodyPr/>
          <a:lstStyle>
            <a:lvl1pPr marL="0" indent="0" algn="l">
              <a:buNone/>
              <a:defRPr sz="1600" cap="all" spc="6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Date  |  Name</a:t>
            </a:r>
          </a:p>
        </p:txBody>
      </p:sp>
      <p:sp>
        <p:nvSpPr>
          <p:cNvPr id="12" name="Textplatzhalter 10">
            <a:extLst>
              <a:ext uri="{FF2B5EF4-FFF2-40B4-BE49-F238E27FC236}">
                <a16:creationId xmlns:a16="http://schemas.microsoft.com/office/drawing/2014/main" id="{D585CE71-710A-4145-8AA7-7070BBC1B7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31837" y="4185084"/>
            <a:ext cx="10728325" cy="727162"/>
          </a:xfrm>
        </p:spPr>
        <p:txBody>
          <a:bodyPr/>
          <a:lstStyle>
            <a:lvl1pPr marL="0" inden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defRPr sz="3200" b="1" cap="all" spc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 dirty="0"/>
              <a:t>Subline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33D537E-7D32-4AF3-8F50-037B43117F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656" y="6005352"/>
            <a:ext cx="1881980" cy="548854"/>
          </a:xfrm>
          <a:prstGeom prst="rect">
            <a:avLst/>
          </a:prstGeom>
        </p:spPr>
      </p:pic>
      <p:sp>
        <p:nvSpPr>
          <p:cNvPr id="10" name="Textplatzhalter 4">
            <a:extLst>
              <a:ext uri="{FF2B5EF4-FFF2-40B4-BE49-F238E27FC236}">
                <a16:creationId xmlns:a16="http://schemas.microsoft.com/office/drawing/2014/main" id="{02F77179-7DE6-490F-AFDB-836C5B895F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620" y="6423285"/>
            <a:ext cx="2304000" cy="90000"/>
          </a:xfrm>
          <a:blipFill>
            <a:blip r:embed="rId3"/>
            <a:stretch>
              <a:fillRect/>
            </a:stretch>
          </a:blipFill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" dirty="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34942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61" userDrawn="1">
          <p15:clr>
            <a:srgbClr val="FBAE40"/>
          </p15:clr>
        </p15:guide>
        <p15:guide id="2" pos="721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E713E3ED-78BF-4AEF-A5C2-46B7E751DB0E}"/>
              </a:ext>
            </a:extLst>
          </p:cNvPr>
          <p:cNvSpPr/>
          <p:nvPr userDrawn="1"/>
        </p:nvSpPr>
        <p:spPr>
          <a:xfrm>
            <a:off x="0" y="3429000"/>
            <a:ext cx="12192000" cy="19802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1839" y="3633688"/>
            <a:ext cx="10728324" cy="623404"/>
          </a:xfr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3200" spc="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Headline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31837" y="4911514"/>
            <a:ext cx="10728325" cy="360000"/>
          </a:xfrm>
        </p:spPr>
        <p:txBody>
          <a:bodyPr/>
          <a:lstStyle>
            <a:lvl1pPr marL="0" indent="0" algn="l">
              <a:buNone/>
              <a:defRPr sz="1600" cap="all" spc="6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Date  |  Name</a:t>
            </a:r>
          </a:p>
        </p:txBody>
      </p:sp>
      <p:sp>
        <p:nvSpPr>
          <p:cNvPr id="12" name="Textplatzhalter 10">
            <a:extLst>
              <a:ext uri="{FF2B5EF4-FFF2-40B4-BE49-F238E27FC236}">
                <a16:creationId xmlns:a16="http://schemas.microsoft.com/office/drawing/2014/main" id="{D585CE71-710A-4145-8AA7-7070BBC1B7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31837" y="4221088"/>
            <a:ext cx="10728325" cy="547142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defRPr lang="de-DE" sz="1800" b="1" cap="none" spc="0" baseline="0" dirty="0">
                <a:solidFill>
                  <a:schemeClr val="accent2"/>
                </a:solidFill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US" noProof="0" dirty="0"/>
              <a:t>Subline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36BB06C-78EA-49C8-AAD0-451B7CEFCA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656" y="6005352"/>
            <a:ext cx="1881980" cy="548854"/>
          </a:xfrm>
          <a:prstGeom prst="rect">
            <a:avLst/>
          </a:prstGeom>
        </p:spPr>
      </p:pic>
      <p:sp>
        <p:nvSpPr>
          <p:cNvPr id="10" name="Textplatzhalter 4">
            <a:extLst>
              <a:ext uri="{FF2B5EF4-FFF2-40B4-BE49-F238E27FC236}">
                <a16:creationId xmlns:a16="http://schemas.microsoft.com/office/drawing/2014/main" id="{1F0FB68E-EE59-46F0-A3EA-690446700A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620" y="6423285"/>
            <a:ext cx="2304000" cy="90000"/>
          </a:xfrm>
          <a:blipFill>
            <a:blip r:embed="rId3"/>
            <a:stretch>
              <a:fillRect/>
            </a:stretch>
          </a:blipFill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" dirty="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1B30B8-53BB-3149-A925-95933ADB3BE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6" y="813542"/>
            <a:ext cx="8578371" cy="166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1359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61" userDrawn="1">
          <p15:clr>
            <a:srgbClr val="FBAE40"/>
          </p15:clr>
        </p15:guide>
        <p15:guide id="2" pos="721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Textplatzhalter 10">
            <a:extLst>
              <a:ext uri="{FF2B5EF4-FFF2-40B4-BE49-F238E27FC236}">
                <a16:creationId xmlns:a16="http://schemas.microsoft.com/office/drawing/2014/main" id="{F0FEB314-58C6-43FB-BF57-07B357AFA1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4" y="938786"/>
            <a:ext cx="11449049" cy="509994"/>
          </a:xfrm>
        </p:spPr>
        <p:txBody>
          <a:bodyPr/>
          <a:lstStyle>
            <a:lvl1pPr marL="0" indent="0">
              <a:lnSpc>
                <a:spcPct val="114000"/>
              </a:lnSpc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Subline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98B0284-12F5-824F-96BC-D06AD15A6E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75912" y="6192688"/>
            <a:ext cx="4840176" cy="54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High Performance Analytics &amp; Computing Platform: Simulator Arbor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Alexander </a:t>
            </a:r>
            <a:r>
              <a:rPr lang="en-US" dirty="0" err="1"/>
              <a:t>Peyser</a:t>
            </a:r>
            <a:r>
              <a:rPr lang="en-US" dirty="0"/>
              <a:t>, Anne </a:t>
            </a:r>
            <a:r>
              <a:rPr lang="en-US" dirty="0" err="1"/>
              <a:t>Küsters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209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(klei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475" y="1578310"/>
            <a:ext cx="11449050" cy="4190666"/>
          </a:xfrm>
        </p:spPr>
        <p:txBody>
          <a:bodyPr/>
          <a:lstStyle>
            <a:lvl1pPr marL="177800" indent="-177800">
              <a:defRPr sz="2000"/>
            </a:lvl1pPr>
            <a:lvl2pPr marL="361950" indent="-184150">
              <a:defRPr sz="2000"/>
            </a:lvl2pPr>
            <a:lvl3pPr marL="539750" indent="-177800">
              <a:defRPr sz="2000"/>
            </a:lvl3pPr>
            <a:lvl4pPr marL="717550" indent="-177800">
              <a:defRPr sz="2000"/>
            </a:lvl4pPr>
            <a:lvl5pPr marL="895350" indent="-177800">
              <a:defRPr sz="2000"/>
            </a:lvl5pPr>
          </a:lstStyle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Textplatzhalter 10">
            <a:extLst>
              <a:ext uri="{FF2B5EF4-FFF2-40B4-BE49-F238E27FC236}">
                <a16:creationId xmlns:a16="http://schemas.microsoft.com/office/drawing/2014/main" id="{29624FD4-E8F5-4C76-8AB0-019D7FCEAAD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4" y="938786"/>
            <a:ext cx="11449049" cy="509994"/>
          </a:xfrm>
        </p:spPr>
        <p:txBody>
          <a:bodyPr/>
          <a:lstStyle>
            <a:lvl1pPr marL="0" indent="0">
              <a:lnSpc>
                <a:spcPct val="114000"/>
              </a:lnSpc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Subline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ADF296B-AEBA-2D4D-8360-D6D3905FE2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75912" y="6192688"/>
            <a:ext cx="4840176" cy="54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High Performance Analytics &amp; Computing Platform: Simulator Arbor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Alexander </a:t>
            </a:r>
            <a:r>
              <a:rPr lang="en-US" dirty="0" err="1"/>
              <a:t>Peyser</a:t>
            </a:r>
            <a:r>
              <a:rPr lang="en-US" dirty="0"/>
              <a:t>, Anne </a:t>
            </a:r>
            <a:r>
              <a:rPr lang="en-US" dirty="0" err="1"/>
              <a:t>Küsters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926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Bildplatzhalter 4">
            <a:extLst>
              <a:ext uri="{FF2B5EF4-FFF2-40B4-BE49-F238E27FC236}">
                <a16:creationId xmlns:a16="http://schemas.microsoft.com/office/drawing/2014/main" id="{8A00DEAD-5DE0-4EC4-9106-51A82A9A04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628775"/>
            <a:ext cx="5437187" cy="3168377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1A390F4-CC78-4ED1-8D50-5D59AE8D05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475" y="4900254"/>
            <a:ext cx="5437187" cy="868722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 noProof="0" dirty="0"/>
              <a:t>Caption</a:t>
            </a:r>
          </a:p>
        </p:txBody>
      </p:sp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23A5E56D-954A-4968-9BC8-DFAC877CAA1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83338" y="1628775"/>
            <a:ext cx="5437187" cy="3168377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1C326D2C-F758-4203-BE3D-8CDB8EB309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83338" y="4900254"/>
            <a:ext cx="5437187" cy="868722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 noProof="0" dirty="0"/>
              <a:t>Caption</a:t>
            </a:r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D87DCD3-D230-4056-A20A-D9CBA549CE9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774" y="938786"/>
            <a:ext cx="11449049" cy="509994"/>
          </a:xfrm>
        </p:spPr>
        <p:txBody>
          <a:bodyPr/>
          <a:lstStyle>
            <a:lvl1pPr marL="0" indent="0">
              <a:lnSpc>
                <a:spcPct val="114000"/>
              </a:lnSpc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Subline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E6BAFDE-504D-1C4C-BE6D-D4680D96D4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75912" y="6192688"/>
            <a:ext cx="4840176" cy="54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High Performance Analytics &amp; Computing Platform: Simulator Arbor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Alexander </a:t>
            </a:r>
            <a:r>
              <a:rPr lang="en-US" dirty="0" err="1"/>
              <a:t>Peyser</a:t>
            </a:r>
            <a:r>
              <a:rPr lang="en-US" dirty="0"/>
              <a:t>, Anne </a:t>
            </a:r>
            <a:r>
              <a:rPr lang="en-US" dirty="0" err="1"/>
              <a:t>Küsters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651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0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platzhalter 10">
            <a:extLst>
              <a:ext uri="{FF2B5EF4-FFF2-40B4-BE49-F238E27FC236}">
                <a16:creationId xmlns:a16="http://schemas.microsoft.com/office/drawing/2014/main" id="{F63E2467-CDE8-4456-BDC8-2E6458C092A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4" y="938786"/>
            <a:ext cx="11449049" cy="509994"/>
          </a:xfrm>
        </p:spPr>
        <p:txBody>
          <a:bodyPr/>
          <a:lstStyle>
            <a:lvl1pPr marL="0" indent="0">
              <a:lnSpc>
                <a:spcPct val="114000"/>
              </a:lnSpc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Subline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C838C1A0-82C5-E141-9A9C-1D9E030F88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75912" y="6192688"/>
            <a:ext cx="4840176" cy="54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High Performance Analytics &amp; Computing Platform: Simulator Arbor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Alexander </a:t>
            </a:r>
            <a:r>
              <a:rPr lang="en-US" dirty="0" err="1"/>
              <a:t>Peyser</a:t>
            </a:r>
            <a:r>
              <a:rPr lang="en-US" dirty="0"/>
              <a:t>, Anne </a:t>
            </a:r>
            <a:r>
              <a:rPr lang="en-US" dirty="0" err="1"/>
              <a:t>Küsters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878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77B867F1-CF31-A94C-BC74-B3513870D9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75912" y="6192688"/>
            <a:ext cx="4840176" cy="54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High Performance Analytics &amp; Computing Platform: Simulator Arbor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Alexander </a:t>
            </a:r>
            <a:r>
              <a:rPr lang="en-US" dirty="0" err="1"/>
              <a:t>Peyser</a:t>
            </a:r>
            <a:r>
              <a:rPr lang="en-US" dirty="0"/>
              <a:t>, Anne </a:t>
            </a:r>
            <a:r>
              <a:rPr lang="en-US" dirty="0" err="1"/>
              <a:t>Küsters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475" y="1563143"/>
            <a:ext cx="11449050" cy="42142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75912" y="6192688"/>
            <a:ext cx="4840176" cy="54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High Performance Analytics &amp; Computing Platform: Simulator Arbor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Alexander </a:t>
            </a:r>
            <a:r>
              <a:rPr lang="en-US" dirty="0" err="1"/>
              <a:t>Peyser</a:t>
            </a:r>
            <a:r>
              <a:rPr lang="en-US" dirty="0"/>
              <a:t>, Anne </a:t>
            </a:r>
            <a:r>
              <a:rPr lang="en-US" dirty="0" err="1"/>
              <a:t>Küsters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475" y="324000"/>
            <a:ext cx="11449050" cy="11247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Mastertitelformat bearbeiten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2C4F5F8-9F24-424C-8284-2E94052236C1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656" y="6005352"/>
            <a:ext cx="1881980" cy="548854"/>
          </a:xfrm>
          <a:prstGeom prst="rect">
            <a:avLst/>
          </a:prstGeom>
        </p:spPr>
      </p:pic>
      <p:sp>
        <p:nvSpPr>
          <p:cNvPr id="10" name="Textplatzhalter 4">
            <a:extLst>
              <a:ext uri="{FF2B5EF4-FFF2-40B4-BE49-F238E27FC236}">
                <a16:creationId xmlns:a16="http://schemas.microsoft.com/office/drawing/2014/main" id="{31A4BE5A-4541-674D-BF96-9FE045C07C51}"/>
              </a:ext>
            </a:extLst>
          </p:cNvPr>
          <p:cNvSpPr txBox="1">
            <a:spLocks/>
          </p:cNvSpPr>
          <p:nvPr userDrawn="1"/>
        </p:nvSpPr>
        <p:spPr>
          <a:xfrm>
            <a:off x="371620" y="6423285"/>
            <a:ext cx="2304000" cy="90000"/>
          </a:xfrm>
          <a:prstGeom prst="rect">
            <a:avLst/>
          </a:prstGeom>
          <a:blipFill>
            <a:blip r:embed="rId12"/>
            <a:stretch>
              <a:fillRect/>
            </a:stretch>
          </a:blipFill>
        </p:spPr>
        <p:txBody>
          <a:bodyPr/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None/>
              <a:defRPr sz="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0850" indent="-23495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675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1760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22747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9" r:id="rId2"/>
    <p:sldLayoutId id="2147483670" r:id="rId3"/>
    <p:sldLayoutId id="2147483671" r:id="rId4"/>
    <p:sldLayoutId id="2147483662" r:id="rId5"/>
    <p:sldLayoutId id="2147483672" r:id="rId6"/>
    <p:sldLayoutId id="2147483673" r:id="rId7"/>
    <p:sldLayoutId id="2147483666" r:id="rId8"/>
    <p:sldLayoutId id="2147483667" r:id="rId9"/>
  </p:sldLayoutIdLst>
  <p:hf hdr="0" ftr="0"/>
  <p:txStyles>
    <p:titleStyle>
      <a:lvl1pPr algn="l" defTabSz="914400" rtl="0" eaLnBrk="1" latinLnBrk="0" hangingPunct="1">
        <a:lnSpc>
          <a:spcPct val="114000"/>
        </a:lnSpc>
        <a:spcBef>
          <a:spcPct val="0"/>
        </a:spcBef>
        <a:buNone/>
        <a:defRPr sz="3200" b="1" kern="1200" cap="all" spc="1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Calibri" panose="020F050202020403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0850" indent="-23495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Calibri" panose="020F050202020403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66750" indent="-2159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Calibri" panose="020F050202020403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895350" indent="-2159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Calibri" panose="020F050202020403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117600" indent="-2159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Calibri" panose="020F050202020403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26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pos="7446" userDrawn="1">
          <p15:clr>
            <a:srgbClr val="F26B43"/>
          </p15:clr>
        </p15:guide>
        <p15:guide id="4" orient="horz" pos="278" userDrawn="1">
          <p15:clr>
            <a:srgbClr val="F26B43"/>
          </p15:clr>
        </p15:guide>
        <p15:guide id="6" pos="3659" userDrawn="1">
          <p15:clr>
            <a:srgbClr val="F26B43"/>
          </p15:clr>
        </p15:guide>
        <p15:guide id="7" pos="4021" userDrawn="1">
          <p15:clr>
            <a:srgbClr val="F26B43"/>
          </p15:clr>
        </p15:guide>
        <p15:guide id="8" orient="horz" pos="363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emf"/><Relationship Id="rId18" Type="http://schemas.openxmlformats.org/officeDocument/2006/relationships/image" Target="../media/image27.emf"/><Relationship Id="rId3" Type="http://schemas.openxmlformats.org/officeDocument/2006/relationships/image" Target="../media/image12.png"/><Relationship Id="rId7" Type="http://schemas.openxmlformats.org/officeDocument/2006/relationships/image" Target="../media/image16.emf"/><Relationship Id="rId12" Type="http://schemas.openxmlformats.org/officeDocument/2006/relationships/image" Target="../media/image21.emf"/><Relationship Id="rId17" Type="http://schemas.openxmlformats.org/officeDocument/2006/relationships/image" Target="../media/image26.emf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5.emf"/><Relationship Id="rId20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emf"/><Relationship Id="rId11" Type="http://schemas.openxmlformats.org/officeDocument/2006/relationships/image" Target="../media/image20.emf"/><Relationship Id="rId5" Type="http://schemas.openxmlformats.org/officeDocument/2006/relationships/image" Target="../media/image14.emf"/><Relationship Id="rId15" Type="http://schemas.openxmlformats.org/officeDocument/2006/relationships/image" Target="../media/image24.emf"/><Relationship Id="rId10" Type="http://schemas.openxmlformats.org/officeDocument/2006/relationships/image" Target="../media/image19.emf"/><Relationship Id="rId19" Type="http://schemas.openxmlformats.org/officeDocument/2006/relationships/image" Target="../media/image28.emf"/><Relationship Id="rId4" Type="http://schemas.openxmlformats.org/officeDocument/2006/relationships/image" Target="../media/image13.emf"/><Relationship Id="rId9" Type="http://schemas.openxmlformats.org/officeDocument/2006/relationships/image" Target="../media/image18.emf"/><Relationship Id="rId14" Type="http://schemas.openxmlformats.org/officeDocument/2006/relationships/image" Target="../media/image2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3.emf"/><Relationship Id="rId7" Type="http://schemas.openxmlformats.org/officeDocument/2006/relationships/image" Target="../media/image3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8.emf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9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0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A64521-ED94-4240-8AD4-6C3D7A90E7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/>
              <a:t>Arbor - Insights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693119F-69DD-4BF5-B78E-98C0144F5F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0" dirty="0"/>
              <a:t>12</a:t>
            </a:r>
            <a:r>
              <a:rPr lang="en-US" baseline="30000" noProof="0" dirty="0"/>
              <a:t>th</a:t>
            </a:r>
            <a:r>
              <a:rPr lang="en-US" noProof="0" dirty="0"/>
              <a:t> December 2018  I  Alexander </a:t>
            </a:r>
            <a:r>
              <a:rPr lang="en-US" noProof="0" dirty="0" err="1"/>
              <a:t>peyser</a:t>
            </a:r>
            <a:r>
              <a:rPr lang="en-US" noProof="0" dirty="0"/>
              <a:t> &amp; Anne </a:t>
            </a:r>
            <a:r>
              <a:rPr lang="en-US" noProof="0" dirty="0" err="1"/>
              <a:t>Küsters</a:t>
            </a:r>
            <a:endParaRPr lang="en-US" noProof="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5FFF684-B650-40AA-89A0-80D31734A2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noProof="0" dirty="0"/>
              <a:t>A morphologically-detailed neural network simulation library </a:t>
            </a:r>
            <a:br>
              <a:rPr lang="en-US" noProof="0" dirty="0"/>
            </a:br>
            <a:r>
              <a:rPr lang="en-US" noProof="0" dirty="0"/>
              <a:t>for contemporary high performance computing architectures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20D87E3-8281-4D07-A018-037CE982CC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EC683EC-5544-3A43-87A6-1412338E5F77}"/>
              </a:ext>
            </a:extLst>
          </p:cNvPr>
          <p:cNvSpPr/>
          <p:nvPr/>
        </p:nvSpPr>
        <p:spPr>
          <a:xfrm>
            <a:off x="9381325" y="279206"/>
            <a:ext cx="1849741" cy="642174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logo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arbor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454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247A3-4C2E-6840-A9A6-8C909D05C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Cable Equation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EAE02-CF73-7643-BC49-76ECBC1AC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199261"/>
            <a:ext cx="11449050" cy="2245963"/>
          </a:xfrm>
        </p:spPr>
        <p:txBody>
          <a:bodyPr/>
          <a:lstStyle/>
          <a:p>
            <a:pPr marL="0" indent="0">
              <a:buNone/>
            </a:pPr>
            <a:r>
              <a:rPr lang="en-US" sz="1800" noProof="0" dirty="0"/>
              <a:t>with</a:t>
            </a:r>
          </a:p>
          <a:p>
            <a:r>
              <a:rPr lang="en-US" sz="1800" noProof="0" dirty="0"/>
              <a:t>Axial conductivity    of the intracellular medium</a:t>
            </a:r>
          </a:p>
          <a:p>
            <a:r>
              <a:rPr lang="en-US" sz="1800" noProof="0" dirty="0"/>
              <a:t>Membrane areal capacitance      , areal conductance      for an ion channel of type    </a:t>
            </a:r>
            <a:br>
              <a:rPr lang="en-US" sz="1800" noProof="0" dirty="0"/>
            </a:br>
            <a:r>
              <a:rPr lang="en-US" sz="1800" noProof="0" dirty="0"/>
              <a:t>as a function of channel’s state</a:t>
            </a:r>
          </a:p>
          <a:p>
            <a:r>
              <a:rPr lang="en-US" sz="1800" noProof="0" dirty="0"/>
              <a:t>Corresponding reversal potential       </a:t>
            </a:r>
          </a:p>
          <a:p>
            <a:r>
              <a:rPr lang="en-US" sz="1800" noProof="0" dirty="0"/>
              <a:t>Membrane surface area          as a function of axial distance </a:t>
            </a:r>
          </a:p>
          <a:p>
            <a:r>
              <a:rPr lang="en-US" sz="1800" noProof="0" dirty="0"/>
              <a:t>Current         produced by a synapse at position        as a function of the synaptic state        and local voltage</a:t>
            </a:r>
          </a:p>
          <a:p>
            <a:r>
              <a:rPr lang="en-US" sz="1800" noProof="0" dirty="0"/>
              <a:t>Injected current             at position</a:t>
            </a:r>
          </a:p>
          <a:p>
            <a:endParaRPr lang="en-US" sz="1800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017B91-25EF-F14E-8BE2-5954F197470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A cell is modelled as a branching, one-dimensional electrical system</a:t>
            </a:r>
          </a:p>
          <a:p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4F056C-D84E-B24D-A170-67BA7D1387D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D5D8EA-89C5-5F44-829F-441FA5E21ED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16027" y="324000"/>
            <a:ext cx="2902700" cy="16906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06B980-0D29-6F47-9062-2E938BC082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024" y="5120401"/>
            <a:ext cx="469854" cy="2556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2B3EE72-11E8-7143-8C8A-9EE038F0C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5354" y="4077072"/>
            <a:ext cx="326137" cy="1839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D617C9-1D80-2A4B-B343-EC416EFFD5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5825" y="4060390"/>
            <a:ext cx="267466" cy="200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DDB93A2-0DC8-1249-A57E-7450394EC9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78" y="1448780"/>
            <a:ext cx="6012338" cy="192114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370416D-3630-1244-9BC3-B06C42362C7F}"/>
              </a:ext>
            </a:extLst>
          </p:cNvPr>
          <p:cNvSpPr txBox="1"/>
          <p:nvPr/>
        </p:nvSpPr>
        <p:spPr>
          <a:xfrm>
            <a:off x="6923551" y="2231609"/>
            <a:ext cx="1007893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5000"/>
              </a:lnSpc>
            </a:pPr>
            <a:r>
              <a:rPr lang="de-DE" dirty="0"/>
              <a:t>, </a:t>
            </a:r>
            <a:r>
              <a:rPr lang="de-DE" dirty="0" err="1"/>
              <a:t>where</a:t>
            </a:r>
            <a:endParaRPr lang="de-DE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698BDAC-74D5-0A44-88F4-171456449DF0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641126" y="4060910"/>
            <a:ext cx="2892238" cy="130182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F2ACFAA-C49E-F64A-92C2-35DEB4D60A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321" y="4047864"/>
            <a:ext cx="117535" cy="17536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9D257CD-0665-F947-B704-B2700FE7704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422" y="4384630"/>
            <a:ext cx="264501" cy="21490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CE12319-653D-5342-9213-AFD494442CE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072" y="5174208"/>
            <a:ext cx="139700" cy="1270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CCF5E2F-1CB7-064E-B378-E560427325D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158" y="5483138"/>
            <a:ext cx="431800" cy="2921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29B7F87F-7A7F-ED40-B1B9-C3B8A9196F0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592" y="3686775"/>
            <a:ext cx="152400" cy="1270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D178F67-5AC3-B240-8E4C-837DD41B6F6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822" y="4668469"/>
            <a:ext cx="368300" cy="3048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B463BB2E-9C37-B244-9535-A6C789E3D3E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928" y="5487941"/>
            <a:ext cx="444500" cy="2921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AD3FC69-B891-6745-BA16-9B05FB904E2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2423" y="5456215"/>
            <a:ext cx="419100" cy="2921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B31C1DA3-2BA6-7941-BD95-2FBEDA9BA89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405" y="5835715"/>
            <a:ext cx="647700" cy="3302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EDDC666B-BCC2-F447-8D48-8ACF2D83E8F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926" y="5831736"/>
            <a:ext cx="355600" cy="3302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9A348F8-5310-4443-AF85-E24883C0CA6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007" y="1863970"/>
            <a:ext cx="3604625" cy="109076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76425DB8-44E4-9B4B-95C9-0E4CC4FFCB67}"/>
              </a:ext>
            </a:extLst>
          </p:cNvPr>
          <p:cNvPicPr>
            <a:picLocks noChangeAspect="1"/>
          </p:cNvPicPr>
          <p:nvPr/>
        </p:nvPicPr>
        <p:blipFill>
          <a:blip r:embed="rId2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E7E6E6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10950" y="0"/>
            <a:ext cx="897731" cy="59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201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227FC-1B4E-2B45-8207-5E2982F69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Numerical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4F26A-3C78-2246-B846-9B09120A5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800"/>
              </a:spcAft>
            </a:pPr>
            <a:r>
              <a:rPr lang="en-US" b="1" noProof="0" dirty="0"/>
              <a:t>Space discretization:</a:t>
            </a:r>
            <a:r>
              <a:rPr lang="en-US" noProof="0" dirty="0"/>
              <a:t> 		Vertex-centered 1D finite volume method</a:t>
            </a:r>
            <a:br>
              <a:rPr lang="en-US" noProof="0" dirty="0"/>
            </a:br>
            <a:r>
              <a:rPr lang="en-US" noProof="0" dirty="0"/>
              <a:t>					using first-order approximation for axial current flux</a:t>
            </a:r>
            <a:br>
              <a:rPr lang="en-US" noProof="0" dirty="0"/>
            </a:b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									           </a:t>
            </a:r>
            <a:r>
              <a:rPr lang="en-US" sz="1600" noProof="0" dirty="0"/>
              <a:t>with</a:t>
            </a:r>
            <a:br>
              <a:rPr lang="en-US" noProof="0" dirty="0"/>
            </a:br>
            <a:endParaRPr lang="en-US" noProof="0" dirty="0"/>
          </a:p>
          <a:p>
            <a:r>
              <a:rPr lang="en-US" noProof="0" dirty="0"/>
              <a:t>Voltage and channel state </a:t>
            </a:r>
            <a:br>
              <a:rPr lang="en-US" noProof="0" dirty="0"/>
            </a:br>
            <a:r>
              <a:rPr lang="en-US" b="1" noProof="0" dirty="0"/>
              <a:t>time evolution split: 			</a:t>
            </a:r>
            <a:r>
              <a:rPr lang="en-US" noProof="0" dirty="0"/>
              <a:t>Lie-Trotter </a:t>
            </a:r>
          </a:p>
          <a:p>
            <a:pPr lvl="1"/>
            <a:r>
              <a:rPr lang="en-US" b="1" noProof="0" dirty="0"/>
              <a:t>Time discretization: 		</a:t>
            </a:r>
            <a:r>
              <a:rPr lang="en-US" noProof="0" dirty="0"/>
              <a:t>First-order implicit Euler integration </a:t>
            </a:r>
            <a:br>
              <a:rPr lang="en-US" noProof="0" dirty="0"/>
            </a:br>
            <a:br>
              <a:rPr lang="en-US" noProof="0" dirty="0"/>
            </a:br>
            <a:endParaRPr lang="en-US" noProof="0" dirty="0"/>
          </a:p>
          <a:p>
            <a:pPr lvl="1"/>
            <a:r>
              <a:rPr lang="en-US" b="1" noProof="0" dirty="0"/>
              <a:t>Channel state ODEs:		</a:t>
            </a:r>
            <a:r>
              <a:rPr lang="en-US" noProof="0" dirty="0"/>
              <a:t> Integration with updated voltages depending on set of ODEs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19EFFA-8E4B-5D47-8DCE-EE58E72E77E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Cell state evolution is numerically solved with first order methods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9460D-2449-1347-AD8D-47B02F25374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9595C4-287B-C64E-A8E8-43FCC9ABFBA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E7E6E6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10950" y="0"/>
            <a:ext cx="897731" cy="5984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DD1024-0084-4D4E-8B77-BC3CECE186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279" y="2355485"/>
            <a:ext cx="4306081" cy="17935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E2F5A9-FEB8-4946-AFCA-12CBCE1621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1030" y="2781966"/>
            <a:ext cx="1951634" cy="8950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A9431F-3B2D-214F-98F2-97FB991260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048" y="5153976"/>
            <a:ext cx="4271376" cy="50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184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6890C-1467-3745-ACD0-3A9DE38E9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Cell simulation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E89159-9891-4443-8DF2-3593DD7585C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Most time consuming on CPU are updating currents and integrating gating variables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BF112-91A4-5D43-BE6A-E6E331862C3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B7234BB-121A-9B44-B68A-86140D31AB93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2638425" y="1570503"/>
            <a:ext cx="6915150" cy="45643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4FCED8-C277-3445-93E6-DBDE967E489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E7E6E6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10950" y="0"/>
            <a:ext cx="897731" cy="59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652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5BD89-0DF9-914B-B0D8-E12F5C8B6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Design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18869-D4B5-674F-946B-6ABE30FFA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1988400"/>
            <a:ext cx="5437188" cy="3780575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noProof="0" dirty="0"/>
              <a:t>Cell represents smallest model to be simulated </a:t>
            </a:r>
          </a:p>
          <a:p>
            <a:r>
              <a:rPr lang="en-US" noProof="0" dirty="0"/>
              <a:t>Cell forms smallest unit of work distributed across processes</a:t>
            </a:r>
          </a:p>
          <a:p>
            <a:r>
              <a:rPr lang="en-US" noProof="0" dirty="0"/>
              <a:t>Types:</a:t>
            </a:r>
          </a:p>
          <a:p>
            <a:pPr lvl="1"/>
            <a:r>
              <a:rPr lang="en-US" noProof="0" dirty="0"/>
              <a:t>Specialized leaky integrate-and-fire cells</a:t>
            </a:r>
          </a:p>
          <a:p>
            <a:pPr lvl="1"/>
            <a:r>
              <a:rPr lang="en-US" noProof="0" dirty="0"/>
              <a:t>Artificial spike sources</a:t>
            </a:r>
          </a:p>
          <a:p>
            <a:pPr lvl="1"/>
            <a:r>
              <a:rPr lang="en-US" noProof="0" dirty="0"/>
              <a:t>Multi-compartment cells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DB630-F53E-9C46-A76B-BC7E98D424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Scalability through the abstraction of recipes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FBF246-7126-1142-9107-7F5CD8A5F97C}"/>
              </a:ext>
            </a:extLst>
          </p:cNvPr>
          <p:cNvSpPr/>
          <p:nvPr/>
        </p:nvSpPr>
        <p:spPr>
          <a:xfrm>
            <a:off x="371475" y="1628775"/>
            <a:ext cx="5437188" cy="36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de-DE" sz="2400" dirty="0">
                <a:solidFill>
                  <a:schemeClr val="bg1"/>
                </a:solidFill>
              </a:rPr>
              <a:t>Cells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9D2B39-61F1-594C-AC27-7B85D66DDF90}"/>
              </a:ext>
            </a:extLst>
          </p:cNvPr>
          <p:cNvSpPr/>
          <p:nvPr/>
        </p:nvSpPr>
        <p:spPr>
          <a:xfrm>
            <a:off x="6383338" y="1628775"/>
            <a:ext cx="5437187" cy="36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en-US" sz="2400" dirty="0">
                <a:solidFill>
                  <a:schemeClr val="bg1"/>
                </a:solidFill>
              </a:rPr>
              <a:t>Recipes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38EDF91-5945-FC49-B33C-F9A91A509A83}"/>
              </a:ext>
            </a:extLst>
          </p:cNvPr>
          <p:cNvSpPr txBox="1">
            <a:spLocks/>
          </p:cNvSpPr>
          <p:nvPr/>
        </p:nvSpPr>
        <p:spPr>
          <a:xfrm>
            <a:off x="6383338" y="1988400"/>
            <a:ext cx="5437188" cy="37805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0850" indent="-23495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675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1760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Recipe describes models in cell-oriented manner and supplies methods to </a:t>
            </a:r>
          </a:p>
          <a:p>
            <a:pPr lvl="1"/>
            <a:r>
              <a:rPr lang="en-US" dirty="0"/>
              <a:t>Map global cell identifier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gid</a:t>
            </a:r>
            <a:r>
              <a:rPr lang="en-US" dirty="0"/>
              <a:t> to cell type</a:t>
            </a:r>
          </a:p>
          <a:p>
            <a:pPr lvl="1"/>
            <a:r>
              <a:rPr lang="en-US" dirty="0"/>
              <a:t>Cell description</a:t>
            </a:r>
          </a:p>
          <a:p>
            <a:pPr lvl="1"/>
            <a:r>
              <a:rPr lang="en-US" dirty="0"/>
              <a:t>List of all connections from other cells that terminate on it</a:t>
            </a:r>
          </a:p>
          <a:p>
            <a:r>
              <a:rPr lang="en-US" dirty="0"/>
              <a:t>Parallel instantiation of cell data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74642-5741-F746-9D82-2852687A274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High Performance Analytics &amp; Computing Platform: Simulator Arbor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Alexander </a:t>
            </a:r>
            <a:r>
              <a:rPr lang="en-US" dirty="0" err="1"/>
              <a:t>Peyser</a:t>
            </a:r>
            <a:r>
              <a:rPr lang="en-US" dirty="0"/>
              <a:t>, Anne </a:t>
            </a:r>
            <a:r>
              <a:rPr lang="en-US" dirty="0" err="1"/>
              <a:t>Küsters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26E988C-791F-4C42-8A44-2CBCE6B60AE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2564" b="89744" l="7455" r="89717">
                        <a14:foregroundMark x1="32905" y1="18234" x2="32905" y2="18234"/>
                        <a14:foregroundMark x1="53470" y1="6553" x2="53470" y2="6553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65491" y="82550"/>
            <a:ext cx="626509" cy="56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50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5BD89-0DF9-914B-B0D8-E12F5C8B6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Design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DB630-F53E-9C46-A76B-BC7E98D424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Extensibility through cell group abstraction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53EF30-056E-3540-9432-B2E52EB0619C}"/>
              </a:ext>
            </a:extLst>
          </p:cNvPr>
          <p:cNvSpPr/>
          <p:nvPr/>
        </p:nvSpPr>
        <p:spPr>
          <a:xfrm>
            <a:off x="371825" y="1628400"/>
            <a:ext cx="5436838" cy="36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en-US" sz="2400">
                <a:solidFill>
                  <a:schemeClr val="bg1"/>
                </a:solidFill>
              </a:rPr>
              <a:t>Cell groups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39B449-9ADD-8147-9D28-16D54EE91AC9}"/>
              </a:ext>
            </a:extLst>
          </p:cNvPr>
          <p:cNvSpPr/>
          <p:nvPr/>
        </p:nvSpPr>
        <p:spPr>
          <a:xfrm>
            <a:off x="6383338" y="1628775"/>
            <a:ext cx="5437187" cy="36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en-US" sz="2400">
                <a:solidFill>
                  <a:schemeClr val="bg1"/>
                </a:solidFill>
              </a:rPr>
              <a:t>Mechanisms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2476215-6BE4-0540-84C7-C52950955139}"/>
              </a:ext>
            </a:extLst>
          </p:cNvPr>
          <p:cNvSpPr txBox="1">
            <a:spLocks/>
          </p:cNvSpPr>
          <p:nvPr/>
        </p:nvSpPr>
        <p:spPr>
          <a:xfrm>
            <a:off x="371475" y="1988025"/>
            <a:ext cx="5437187" cy="37809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0850" indent="-23495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675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1760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Cell group represents collection of cells of same type together with implementation of their simulation</a:t>
            </a:r>
          </a:p>
          <a:p>
            <a:r>
              <a:rPr lang="en-US"/>
              <a:t>Partitioning into cell groups provided by decomposition</a:t>
            </a:r>
          </a:p>
          <a:p>
            <a:r>
              <a:rPr lang="en-US"/>
              <a:t>Simulation manages instantiation of model and scheduling of spike exchange as well as integration for each cell group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09DE479-00AA-494B-88B3-D91272FB2983}"/>
              </a:ext>
            </a:extLst>
          </p:cNvPr>
          <p:cNvSpPr txBox="1">
            <a:spLocks/>
          </p:cNvSpPr>
          <p:nvPr/>
        </p:nvSpPr>
        <p:spPr>
          <a:xfrm>
            <a:off x="6383337" y="1988400"/>
            <a:ext cx="5437187" cy="37809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0850" indent="-23495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675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1760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a recipe, mechanisms are specifications of ion channel and synapse dynamics</a:t>
            </a:r>
          </a:p>
          <a:p>
            <a:r>
              <a:rPr lang="en-US" dirty="0"/>
              <a:t>Implementation of mechanism </a:t>
            </a:r>
          </a:p>
          <a:p>
            <a:pPr lvl="1"/>
            <a:r>
              <a:rPr lang="en-US" dirty="0"/>
              <a:t>Hand-coded for CPU/ GPU execution or</a:t>
            </a:r>
          </a:p>
          <a:p>
            <a:pPr lvl="1"/>
            <a:r>
              <a:rPr lang="en-US" dirty="0"/>
              <a:t>A translator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modcc</a:t>
            </a:r>
            <a:r>
              <a:rPr lang="en-US" dirty="0"/>
              <a:t>) is used to compile a subset of NEURONs mechanism specification language NMODL to architecture-optimized vectorized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C++ </a:t>
            </a:r>
            <a:r>
              <a:rPr lang="en-US" dirty="0"/>
              <a:t>or CUDA source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E74642-5741-F746-9D82-2852687A274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High Performance Analytics &amp; Computing Platform: Simulator Arbor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Alexander </a:t>
            </a:r>
            <a:r>
              <a:rPr lang="en-US" dirty="0" err="1"/>
              <a:t>Peyser</a:t>
            </a:r>
            <a:r>
              <a:rPr lang="en-US" dirty="0"/>
              <a:t>, Anne </a:t>
            </a:r>
            <a:r>
              <a:rPr lang="en-US" dirty="0" err="1"/>
              <a:t>Küsters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A1EADE5-19D9-674D-9689-0223E544297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2564" b="89744" l="7455" r="89717">
                        <a14:foregroundMark x1="32905" y1="18234" x2="32905" y2="18234"/>
                        <a14:foregroundMark x1="53470" y1="6553" x2="53470" y2="6553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65491" y="82550"/>
            <a:ext cx="626509" cy="56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50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4A7B2-8A98-7B4D-93B7-09B28FF72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SPIKE EXCHANGE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11DE2-F9C3-7B48-8BEB-6FC3F69A0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/>
              <a:t>Overlapping computation and communication with minimum spike propagation delay</a:t>
            </a:r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endParaRPr lang="en-US" noProof="0" dirty="0"/>
          </a:p>
          <a:p>
            <a:pPr marL="0" indent="0">
              <a:spcAft>
                <a:spcPts val="1200"/>
              </a:spcAft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Integration of states in epoch    requires spikes from epoch         and are exchanged in epoch        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7ECB0-E485-AE43-9FF1-EF1D607743F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With minimum delay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FE07F4-EBB8-7C45-BA26-4435E2E9F41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A552AB-2737-0048-BA69-B4019D493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2424" y="1607405"/>
            <a:ext cx="488950" cy="2444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ED5D0E0-2B3E-FB46-BB10-6A3E7807A7A7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2564" b="89744" l="7455" r="89717">
                        <a14:foregroundMark x1="32905" y1="18234" x2="32905" y2="18234"/>
                        <a14:foregroundMark x1="53470" y1="6553" x2="53470" y2="6553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65491" y="82550"/>
            <a:ext cx="626509" cy="565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3721F-C157-C449-831C-32EED9C189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253" y="5536021"/>
            <a:ext cx="75790" cy="18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5BC14A-1B03-8F48-A0DA-F816D00BEF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822" y="5536021"/>
            <a:ext cx="513000" cy="18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5F6A669-3588-4249-8378-84888A7F15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291" y="5536021"/>
            <a:ext cx="504000" cy="18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7982036-F3B5-B84A-8F64-94394B4FD44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449" y="2013794"/>
            <a:ext cx="4969102" cy="340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523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5F9F1-E97F-4943-96ED-4A6086D3A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Design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358A-77E1-7340-8C17-6B135021B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4437112"/>
            <a:ext cx="11449050" cy="1340286"/>
          </a:xfrm>
        </p:spPr>
        <p:txBody>
          <a:bodyPr/>
          <a:lstStyle/>
          <a:p>
            <a:pPr marL="285750" indent="-285750"/>
            <a:r>
              <a:rPr lang="en-US" noProof="0" dirty="0"/>
              <a:t>Components can be substituted according to internal API.</a:t>
            </a:r>
          </a:p>
          <a:p>
            <a:pPr marL="285750" indent="-285750"/>
            <a:r>
              <a:rPr lang="en-US" noProof="0" dirty="0"/>
              <a:t>Models are described in NMODL, a DSL used for the NEURON simulator.</a:t>
            </a:r>
          </a:p>
          <a:p>
            <a:pPr marL="285750" indent="-285750"/>
            <a:r>
              <a:rPr lang="en-US" noProof="0" dirty="0"/>
              <a:t>Python interface for building networks under development.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DE89A5-55B7-9444-9C36-6F9C7B8480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Programming interface ensures extensibility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E9C6E7-389E-1141-AB5C-E2E0EC48510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9661FB-F24F-1C42-AEFD-0A461A9B573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2564" b="89744" l="7455" r="89717">
                        <a14:foregroundMark x1="32905" y1="18234" x2="32905" y2="18234"/>
                        <a14:foregroundMark x1="53470" y1="6553" x2="53470" y2="6553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65491" y="82550"/>
            <a:ext cx="626509" cy="565150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5376EF6F-FA7F-5249-958A-C7B3B7D41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8163" y="1448780"/>
            <a:ext cx="7090270" cy="289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226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5F9F1-E97F-4943-96ED-4A6086D3A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Design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C358A-77E1-7340-8C17-6B135021B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4437112"/>
            <a:ext cx="11449050" cy="1340286"/>
          </a:xfrm>
        </p:spPr>
        <p:txBody>
          <a:bodyPr/>
          <a:lstStyle/>
          <a:p>
            <a:pPr marL="285750" indent="-285750"/>
            <a:r>
              <a:rPr lang="en-US" noProof="0" dirty="0"/>
              <a:t>Cell simulation modules share computational backends for channel and synapse state evolution.</a:t>
            </a:r>
          </a:p>
          <a:p>
            <a:pPr marL="285750" indent="-285750"/>
            <a:r>
              <a:rPr lang="en-US" noProof="0" dirty="0"/>
              <a:t>CPU-hosted finite volume cell simulation.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DE89A5-55B7-9444-9C36-6F9C7B8480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Computational work is hidden in backends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E9C6E7-389E-1141-AB5C-E2E0EC48510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9661FB-F24F-1C42-AEFD-0A461A9B573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2564" b="89744" l="7455" r="89717">
                        <a14:foregroundMark x1="32905" y1="18234" x2="32905" y2="18234"/>
                        <a14:foregroundMark x1="53470" y1="6553" x2="53470" y2="6553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565491" y="82550"/>
            <a:ext cx="626509" cy="5651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D84C73-3580-2A4D-A9D8-B7455784B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784" y="1386416"/>
            <a:ext cx="6156365" cy="307818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4F70544-C500-864A-B8D6-7079649C16FE}"/>
              </a:ext>
            </a:extLst>
          </p:cNvPr>
          <p:cNvSpPr/>
          <p:nvPr/>
        </p:nvSpPr>
        <p:spPr>
          <a:xfrm>
            <a:off x="9264352" y="324000"/>
            <a:ext cx="1872208" cy="614786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vector</a:t>
            </a:r>
            <a:r>
              <a:rPr lang="de-DE" dirty="0"/>
              <a:t>/ GPU </a:t>
            </a:r>
            <a:r>
              <a:rPr lang="de-DE" dirty="0" err="1"/>
              <a:t>included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48240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vectorization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7B065-DBBE-2248-9081-B53AF0089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Systems</a:t>
            </a: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br>
              <a:rPr lang="en-US" b="1" noProof="0" dirty="0">
                <a:solidFill>
                  <a:schemeClr val="accent1"/>
                </a:solidFill>
              </a:rPr>
            </a:br>
            <a:br>
              <a:rPr lang="en-US" b="1" noProof="0" dirty="0">
                <a:solidFill>
                  <a:schemeClr val="accent1"/>
                </a:solidFill>
              </a:rPr>
            </a:br>
            <a:r>
              <a:rPr lang="en-US" noProof="0" dirty="0">
                <a:solidFill>
                  <a:schemeClr val="accent1"/>
                </a:solidFill>
              </a:rPr>
              <a:t>Benchmark model</a:t>
            </a:r>
          </a:p>
          <a:p>
            <a:pPr lvl="1"/>
            <a:r>
              <a:rPr lang="en-US" noProof="0" dirty="0"/>
              <a:t>Cells: 		300 compartments with </a:t>
            </a:r>
            <a:r>
              <a:rPr lang="en-US" noProof="0" dirty="0" err="1"/>
              <a:t>Hudgkin</a:t>
            </a:r>
            <a:r>
              <a:rPr lang="en-US" noProof="0" dirty="0"/>
              <a:t>-Huxley mechanisms, </a:t>
            </a:r>
            <a:br>
              <a:rPr lang="en-US" noProof="0" dirty="0"/>
            </a:br>
            <a:r>
              <a:rPr lang="en-US" noProof="0" dirty="0"/>
              <a:t>			5.000 randomly connected exponential synapses </a:t>
            </a:r>
          </a:p>
          <a:p>
            <a:pPr lvl="1"/>
            <a:r>
              <a:rPr lang="en-US" noProof="0" dirty="0"/>
              <a:t>Network: 		100   cells on single core</a:t>
            </a:r>
            <a:br>
              <a:rPr lang="en-US" noProof="0" dirty="0"/>
            </a:br>
            <a:r>
              <a:rPr lang="en-US" noProof="0" dirty="0"/>
              <a:t>			1000 cells on socket </a:t>
            </a:r>
          </a:p>
          <a:p>
            <a:pPr lvl="1"/>
            <a:r>
              <a:rPr lang="en-US" noProof="0" dirty="0"/>
              <a:t>Duration: 		100 </a:t>
            </a:r>
            <a:r>
              <a:rPr lang="en-US" noProof="0" dirty="0" err="1"/>
              <a:t>ms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Used systems and benchmark model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55C310-B250-0A48-8C22-0D6C2A26BB44}"/>
              </a:ext>
            </a:extLst>
          </p:cNvPr>
          <p:cNvSpPr/>
          <p:nvPr/>
        </p:nvSpPr>
        <p:spPr>
          <a:xfrm>
            <a:off x="9552384" y="4869160"/>
            <a:ext cx="1872208" cy="792088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check </a:t>
            </a:r>
            <a:r>
              <a:rPr lang="de-DE" dirty="0" err="1"/>
              <a:t>duration</a:t>
            </a:r>
            <a:endParaRPr lang="de-D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A3E26B8-D171-284E-9BFF-AACCC4444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398" y="2063566"/>
            <a:ext cx="60198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719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vectorization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7B065-DBBE-2248-9081-B53AF0089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2064" y="1847645"/>
            <a:ext cx="5148460" cy="3929754"/>
          </a:xfrm>
        </p:spPr>
        <p:txBody>
          <a:bodyPr/>
          <a:lstStyle/>
          <a:p>
            <a:pPr marL="0" indent="0">
              <a:buNone/>
            </a:pPr>
            <a:r>
              <a:rPr lang="en-US" noProof="0" dirty="0"/>
              <a:t>Speedup of total time to solution with vectorization </a:t>
            </a:r>
          </a:p>
          <a:p>
            <a:r>
              <a:rPr lang="en-US" b="1" noProof="0" dirty="0"/>
              <a:t>1.5 x </a:t>
            </a:r>
            <a:r>
              <a:rPr lang="en-US" noProof="0" dirty="0"/>
              <a:t>for Broadwell socket</a:t>
            </a:r>
          </a:p>
          <a:p>
            <a:r>
              <a:rPr lang="en-US" b="1" noProof="0" dirty="0"/>
              <a:t>3.4 x </a:t>
            </a:r>
            <a:r>
              <a:rPr lang="en-US" noProof="0" dirty="0"/>
              <a:t>for KNL socket</a:t>
            </a:r>
          </a:p>
          <a:p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Use of data-pattern optimized loads and stores contributes to speedup.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noProof="0" dirty="0"/>
              <a:t>Low improvement for Broadwell due to poor performance of vectorized division.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8774" y="938786"/>
            <a:ext cx="11449049" cy="509994"/>
          </a:xfrm>
        </p:spPr>
        <p:txBody>
          <a:bodyPr/>
          <a:lstStyle/>
          <a:p>
            <a:r>
              <a:rPr lang="en-US" noProof="0" dirty="0"/>
              <a:t>Comparison of explicit vectorization relative to the compiler`s auto-vectorization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3D3728-1222-0147-B4E5-00CBC3B8B8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47" y="1848820"/>
            <a:ext cx="6391796" cy="423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470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AB4F9-9602-DC42-BFC5-2A8984F5A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B3BFF-8EE5-E44E-B182-7404BEA27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Insights into Arbor</a:t>
            </a:r>
          </a:p>
          <a:p>
            <a:pPr marL="457200" lvl="1" indent="0">
              <a:buNone/>
            </a:pPr>
            <a:r>
              <a:rPr lang="en-US" noProof="0" dirty="0"/>
              <a:t>Introduction</a:t>
            </a:r>
          </a:p>
          <a:p>
            <a:pPr marL="457200" lvl="1" indent="0">
              <a:buNone/>
            </a:pPr>
            <a:r>
              <a:rPr lang="en-US" noProof="0" dirty="0"/>
              <a:t>Features</a:t>
            </a:r>
          </a:p>
          <a:p>
            <a:pPr marL="457200" lvl="1" indent="0">
              <a:buNone/>
            </a:pPr>
            <a:r>
              <a:rPr lang="en-US" noProof="0" dirty="0"/>
              <a:t>Model</a:t>
            </a:r>
          </a:p>
          <a:p>
            <a:pPr marL="457200" lvl="1" indent="0">
              <a:buNone/>
            </a:pPr>
            <a:r>
              <a:rPr lang="en-US" noProof="0" dirty="0"/>
              <a:t>Performance</a:t>
            </a:r>
          </a:p>
          <a:p>
            <a:pPr marL="0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Hands-on session</a:t>
            </a:r>
          </a:p>
          <a:p>
            <a:pPr marL="457200" lvl="1" indent="0">
              <a:buNone/>
            </a:pPr>
            <a:r>
              <a:rPr lang="en-US" noProof="0" dirty="0"/>
              <a:t>Build and run a ring network with python</a:t>
            </a:r>
          </a:p>
          <a:p>
            <a:pPr marL="0" indent="0">
              <a:buNone/>
            </a:pPr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4220CA-885A-C64F-8EA8-13D2D3A4620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574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Performance benchmarks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7B065-DBBE-2248-9081-B53AF0089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System </a:t>
            </a: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Ring model</a:t>
            </a:r>
          </a:p>
          <a:p>
            <a:pPr lvl="1"/>
            <a:r>
              <a:rPr lang="en-US" noProof="0" dirty="0"/>
              <a:t>Cells:		Randomly generated morphologies with on average 130 	compartments </a:t>
            </a:r>
          </a:p>
          <a:p>
            <a:pPr lvl="1"/>
            <a:r>
              <a:rPr lang="en-US" noProof="0" dirty="0"/>
              <a:t>Synapses: 		10 000 exponential synapses per cell with only one synapse connected to 			spike detector on preceding cell</a:t>
            </a:r>
          </a:p>
          <a:p>
            <a:pPr lvl="1"/>
            <a:r>
              <a:rPr lang="en-US" noProof="0" dirty="0"/>
              <a:t>Soma:		Hodgkin-Huxley mechanism; </a:t>
            </a:r>
          </a:p>
          <a:p>
            <a:pPr lvl="1"/>
            <a:r>
              <a:rPr lang="en-US" noProof="0" dirty="0"/>
              <a:t>Dendrites: 		Passive conductance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Setup of ring network on HPC architecture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449808-0CD6-924C-B099-76085D89F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611" y="1628775"/>
            <a:ext cx="5154778" cy="206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27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7B065-DBBE-2248-9081-B53AF0089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2064" y="1847645"/>
            <a:ext cx="5148460" cy="3929754"/>
          </a:xfrm>
        </p:spPr>
        <p:txBody>
          <a:bodyPr/>
          <a:lstStyle/>
          <a:p>
            <a:pPr lvl="1"/>
            <a:r>
              <a:rPr lang="en-US" noProof="0" dirty="0"/>
              <a:t>Models with fewer cells take less time to execute</a:t>
            </a:r>
          </a:p>
          <a:p>
            <a:pPr lvl="1"/>
            <a:r>
              <a:rPr lang="en-US" noProof="0" dirty="0"/>
              <a:t>Scaling is architecture and model size dependent</a:t>
            </a:r>
          </a:p>
          <a:p>
            <a:pPr lvl="2"/>
            <a:r>
              <a:rPr lang="en-US" noProof="0" dirty="0"/>
              <a:t>MC scales well for 64 or more cells</a:t>
            </a:r>
          </a:p>
          <a:p>
            <a:pPr lvl="2"/>
            <a:r>
              <a:rPr lang="en-US" noProof="0" dirty="0"/>
              <a:t>KNL scales well for 512 or more cells</a:t>
            </a:r>
          </a:p>
          <a:p>
            <a:pPr lvl="2"/>
            <a:r>
              <a:rPr lang="en-US" noProof="0" dirty="0"/>
              <a:t>GPU scales well for 1024 or more cells</a:t>
            </a:r>
          </a:p>
          <a:p>
            <a:pPr lvl="1"/>
            <a:r>
              <a:rPr lang="en-US" noProof="0" dirty="0"/>
              <a:t>Below scaling thresholds node resources are under-utilized</a:t>
            </a:r>
          </a:p>
          <a:p>
            <a:pPr lvl="1"/>
            <a:r>
              <a:rPr lang="en-US" noProof="0" dirty="0"/>
              <a:t>GPU catches up at 4000 cells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Single node scaling - time: utilization of computational resources on one node at various model sizes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75D3FC-2081-A742-A720-9447D082C5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25" y="1914064"/>
            <a:ext cx="6559347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776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386D0A0-9760-CD49-974F-E991C21532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57" y="1811696"/>
            <a:ext cx="6354000" cy="44193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7B065-DBBE-2248-9081-B53AF0089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2064" y="1847645"/>
            <a:ext cx="5148460" cy="3929754"/>
          </a:xfrm>
        </p:spPr>
        <p:txBody>
          <a:bodyPr/>
          <a:lstStyle/>
          <a:p>
            <a:pPr marL="215900" lvl="1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Memory</a:t>
            </a:r>
          </a:p>
          <a:p>
            <a:pPr lvl="1"/>
            <a:r>
              <a:rPr lang="en-US" noProof="0" dirty="0"/>
              <a:t>Arbor</a:t>
            </a:r>
            <a:r>
              <a:rPr lang="en-US" noProof="0" dirty="0">
                <a:solidFill>
                  <a:schemeClr val="accent1"/>
                </a:solidFill>
              </a:rPr>
              <a:t> </a:t>
            </a:r>
            <a:r>
              <a:rPr lang="en-US" noProof="0" dirty="0"/>
              <a:t>significantly more memory efficient with 4.4 GB for 16k model, </a:t>
            </a:r>
          </a:p>
          <a:p>
            <a:pPr lvl="1"/>
            <a:r>
              <a:rPr lang="en-US" noProof="0" dirty="0"/>
              <a:t>NEURON unable to run 16k model due to running out of 64 GB memory available on </a:t>
            </a:r>
            <a:r>
              <a:rPr lang="en-US" noProof="0" dirty="0" err="1"/>
              <a:t>Daint</a:t>
            </a:r>
            <a:r>
              <a:rPr lang="en-US" noProof="0" dirty="0"/>
              <a:t>-mc</a:t>
            </a:r>
          </a:p>
          <a:p>
            <a:pPr marL="215900" lvl="1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Speedup</a:t>
            </a:r>
          </a:p>
          <a:p>
            <a:pPr lvl="1"/>
            <a:r>
              <a:rPr lang="en-US" noProof="0" dirty="0"/>
              <a:t>Arbor is faster for all model sizes with speedup increasing with model size</a:t>
            </a:r>
          </a:p>
          <a:p>
            <a:pPr lvl="2"/>
            <a:r>
              <a:rPr lang="en-US" sz="1800" noProof="0" dirty="0"/>
              <a:t>5-10x faster for less than 128 cells</a:t>
            </a:r>
          </a:p>
          <a:p>
            <a:pPr lvl="2"/>
            <a:r>
              <a:rPr lang="en-US" sz="1800" noProof="0" dirty="0"/>
              <a:t>over 20x faster for more than 256 cells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Single node scaling – speedup: comparison with NEURON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9741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Performance benchmarks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7B065-DBBE-2248-9081-B53AF0089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System </a:t>
            </a: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10k connectivity model </a:t>
            </a:r>
          </a:p>
          <a:p>
            <a:pPr lvl="1"/>
            <a:r>
              <a:rPr lang="en-US" noProof="0" dirty="0"/>
              <a:t>Cells:		As in ring model with 16k cells for duration of 100 </a:t>
            </a:r>
            <a:r>
              <a:rPr lang="en-US" noProof="0" dirty="0" err="1"/>
              <a:t>ms</a:t>
            </a:r>
            <a:endParaRPr lang="en-US" noProof="0" dirty="0"/>
          </a:p>
          <a:p>
            <a:pPr lvl="1"/>
            <a:r>
              <a:rPr lang="en-US" noProof="0" dirty="0"/>
              <a:t>Network: 		10 000 way randomly connected with no self-connections</a:t>
            </a:r>
          </a:p>
          <a:p>
            <a:pPr lvl="1"/>
            <a:r>
              <a:rPr lang="en-US" noProof="0" dirty="0"/>
              <a:t>Minimal delay:	10 </a:t>
            </a:r>
            <a:r>
              <a:rPr lang="en-US" noProof="0" dirty="0" err="1"/>
              <a:t>ms</a:t>
            </a:r>
            <a:r>
              <a:rPr lang="en-US" noProof="0" dirty="0"/>
              <a:t> or 20 </a:t>
            </a:r>
            <a:r>
              <a:rPr lang="en-US" noProof="0" dirty="0" err="1"/>
              <a:t>ms</a:t>
            </a:r>
            <a:endParaRPr lang="en-US" noProof="0" dirty="0"/>
          </a:p>
          <a:p>
            <a:pPr lvl="1"/>
            <a:r>
              <a:rPr lang="en-US" noProof="0" dirty="0"/>
              <a:t>Synapses: 		All excitatory</a:t>
            </a:r>
          </a:p>
          <a:p>
            <a:pPr lvl="1"/>
            <a:r>
              <a:rPr lang="en-US" noProof="0" dirty="0"/>
              <a:t>Spiking: 		All cells spike synchronously with frequency 100 Hz or 50 Hz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Setup of connectivity model on HPC architecture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449808-0CD6-924C-B099-76085D89F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611" y="1628775"/>
            <a:ext cx="5154778" cy="206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880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7B065-DBBE-2248-9081-B53AF0089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2064" y="1847645"/>
            <a:ext cx="5148460" cy="3929754"/>
          </a:xfrm>
        </p:spPr>
        <p:txBody>
          <a:bodyPr/>
          <a:lstStyle/>
          <a:p>
            <a:r>
              <a:rPr lang="en-US" noProof="0" dirty="0"/>
              <a:t>For less than 4k cells (on 4 nodes) </a:t>
            </a:r>
            <a:br>
              <a:rPr lang="en-US" noProof="0" dirty="0"/>
            </a:br>
            <a:r>
              <a:rPr lang="en-US" noProof="0" dirty="0"/>
              <a:t>multicore and GPU are equivalent </a:t>
            </a:r>
            <a:br>
              <a:rPr lang="en-US" noProof="0" dirty="0"/>
            </a:br>
            <a:r>
              <a:rPr lang="en-US" noProof="0" dirty="0"/>
              <a:t>(within 10% range)</a:t>
            </a:r>
          </a:p>
          <a:p>
            <a:r>
              <a:rPr lang="en-US" noProof="0" dirty="0"/>
              <a:t>For more than 4k cells multicore is faster</a:t>
            </a:r>
          </a:p>
          <a:p>
            <a:r>
              <a:rPr lang="en-US" noProof="0" dirty="0"/>
              <a:t> A KNL node is uniformly slower than multicore, using 1.4x more time</a:t>
            </a:r>
          </a:p>
          <a:p>
            <a:r>
              <a:rPr lang="en-US" noProof="0" dirty="0"/>
              <a:t>Still, Arbor can be used effectively on an HPC system available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Strong scaling: minimizing time to solution for a fixed model size with increasing number of nodes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BACE56-31E5-BD41-994F-E595438682DB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02" y="1810098"/>
            <a:ext cx="6444000" cy="44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583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2677122-DC36-8F47-B448-AD4748484CD6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21" y="1914064"/>
            <a:ext cx="6458400" cy="43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7B065-DBBE-2248-9081-B53AF0089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2064" y="1847645"/>
            <a:ext cx="5148460" cy="3929754"/>
          </a:xfrm>
        </p:spPr>
        <p:txBody>
          <a:bodyPr/>
          <a:lstStyle/>
          <a:p>
            <a:r>
              <a:rPr lang="en-US" noProof="0" dirty="0"/>
              <a:t>Resource utilization is effective where strong scaling efficiency is good</a:t>
            </a:r>
          </a:p>
          <a:p>
            <a:r>
              <a:rPr lang="en-US" noProof="0" dirty="0"/>
              <a:t>Efficiency decreases as the number of nodes increases</a:t>
            </a:r>
          </a:p>
          <a:p>
            <a:r>
              <a:rPr lang="en-US" noProof="0" dirty="0"/>
              <a:t>Only the multicore system scales with 90% efficiency to 64 nodes (256 cells per node) and minimizes time-to-solution</a:t>
            </a:r>
          </a:p>
          <a:p>
            <a:r>
              <a:rPr lang="en-US" noProof="0" dirty="0"/>
              <a:t>GPU system is still effective for running large models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Strong scaling efficiency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2088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889024A-14A2-8A48-8D6B-5A7848C49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33" y="1831987"/>
            <a:ext cx="5873404" cy="4021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Performance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Strong scaling: consumed resources in node-seconds and energy consumption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C21262-36B6-ED40-A8C1-FE0074D0B1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342" y="1834518"/>
            <a:ext cx="5791601" cy="402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5606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Performance benchmarks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7B065-DBBE-2248-9081-B53AF0089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System </a:t>
            </a: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dry-run mode </a:t>
            </a:r>
          </a:p>
          <a:p>
            <a:pPr lvl="1"/>
            <a:r>
              <a:rPr lang="en-US" noProof="0" dirty="0"/>
              <a:t>Model: 		100 </a:t>
            </a:r>
            <a:r>
              <a:rPr lang="en-US" noProof="0" dirty="0" err="1"/>
              <a:t>ms</a:t>
            </a:r>
            <a:r>
              <a:rPr lang="en-US" noProof="0" dirty="0"/>
              <a:t> simulation with 10 </a:t>
            </a:r>
            <a:r>
              <a:rPr lang="en-US" noProof="0" dirty="0" err="1"/>
              <a:t>ms</a:t>
            </a:r>
            <a:r>
              <a:rPr lang="en-US" noProof="0" dirty="0"/>
              <a:t> delay and cells firing at 87.5 Hz</a:t>
            </a:r>
            <a:br>
              <a:rPr lang="en-US" noProof="0" dirty="0"/>
            </a:br>
            <a:r>
              <a:rPr lang="en-US" noProof="0" dirty="0"/>
              <a:t>			each cell connected to 10 000 random cells with no self-connection</a:t>
            </a:r>
          </a:p>
          <a:p>
            <a:pPr lvl="1"/>
            <a:r>
              <a:rPr lang="en-US" noProof="0" dirty="0"/>
              <a:t>Mode: 		Run model on single MPI rank, and mimic running on a large cluster </a:t>
            </a:r>
            <a:br>
              <a:rPr lang="en-US" noProof="0" dirty="0"/>
            </a:br>
            <a:r>
              <a:rPr lang="en-US" noProof="0" dirty="0"/>
              <a:t>			(here: 10 000 nodes) by generating proxy spikes from cells on other ranks</a:t>
            </a:r>
          </a:p>
          <a:p>
            <a:pPr lvl="1"/>
            <a:r>
              <a:rPr lang="en-US" noProof="0" dirty="0"/>
              <a:t>Cells/ node: 	1000 &amp; 10 000 cells per node for total model size of 10 M &amp; 100 M cells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Setup of dry-run mode on HPC architecture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High Performance Analytics &amp; Computing Platform: Simulator Arbor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Alexander </a:t>
            </a:r>
            <a:r>
              <a:rPr lang="en-US" dirty="0" err="1"/>
              <a:t>Peyser</a:t>
            </a:r>
            <a:r>
              <a:rPr lang="en-US" dirty="0"/>
              <a:t>, Anne </a:t>
            </a:r>
            <a:r>
              <a:rPr lang="en-US" dirty="0" err="1"/>
              <a:t>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ABAAF2F9-03CF-6140-A062-EF38E8A5BD66}"/>
              </a:ext>
            </a:extLst>
          </p:cNvPr>
          <p:cNvGrpSpPr/>
          <p:nvPr/>
        </p:nvGrpSpPr>
        <p:grpSpPr>
          <a:xfrm>
            <a:off x="4238691" y="1628775"/>
            <a:ext cx="3729517" cy="2068584"/>
            <a:chOff x="3518611" y="1628775"/>
            <a:chExt cx="3729517" cy="206858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7449808-0CD6-924C-B099-76085D89F5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7649"/>
            <a:stretch/>
          </p:blipFill>
          <p:spPr>
            <a:xfrm>
              <a:off x="3518611" y="1628775"/>
              <a:ext cx="3729517" cy="2068584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761F9F0-297F-4D45-89DA-A7276D1814CC}"/>
                </a:ext>
              </a:extLst>
            </p:cNvPr>
            <p:cNvCxnSpPr/>
            <p:nvPr/>
          </p:nvCxnSpPr>
          <p:spPr>
            <a:xfrm>
              <a:off x="7248128" y="1628775"/>
              <a:ext cx="0" cy="206858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72907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7B065-DBBE-2248-9081-B53AF0089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2064" y="1847645"/>
            <a:ext cx="5148460" cy="3929754"/>
          </a:xfrm>
        </p:spPr>
        <p:txBody>
          <a:bodyPr/>
          <a:lstStyle/>
          <a:p>
            <a:pPr marL="0" indent="0">
              <a:buNone/>
            </a:pPr>
            <a:r>
              <a:rPr lang="en-US" noProof="0" dirty="0"/>
              <a:t>Maximize model size while increasing number of nodes with fixed number of cells</a:t>
            </a:r>
            <a:endParaRPr lang="en-US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noProof="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To hundreds of nodes</a:t>
            </a:r>
          </a:p>
          <a:p>
            <a:pPr lvl="1"/>
            <a:r>
              <a:rPr lang="en-US" noProof="0" dirty="0"/>
              <a:t>Arbor weak scales (near) perfectly on multicore and GPU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Weak scaling is near perfect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0B5331-722F-1249-B95D-F3DA6C05D7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53" y="1810067"/>
            <a:ext cx="6416260" cy="44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04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72242-2428-5647-989F-4A79E558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7B065-DBBE-2248-9081-B53AF0089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2064" y="1847645"/>
            <a:ext cx="5148460" cy="3929754"/>
          </a:xfrm>
        </p:spPr>
        <p:txBody>
          <a:bodyPr/>
          <a:lstStyle/>
          <a:p>
            <a:pPr marL="0" lvl="1" indent="0">
              <a:buNone/>
            </a:pPr>
            <a:r>
              <a:rPr lang="en-US" noProof="0" dirty="0">
                <a:solidFill>
                  <a:schemeClr val="accent1"/>
                </a:solidFill>
              </a:rPr>
              <a:t>To 10 000 nodes</a:t>
            </a:r>
          </a:p>
          <a:p>
            <a:pPr marL="558800" lvl="2" indent="-342900"/>
            <a:r>
              <a:rPr lang="en-US" noProof="0" dirty="0"/>
              <a:t>1000 nodes: 1k and 10k models weak scale very well with 99% and 95% efficiency </a:t>
            </a:r>
          </a:p>
          <a:p>
            <a:pPr marL="558800" lvl="2" indent="-342900"/>
            <a:r>
              <a:rPr lang="en-US" noProof="0" dirty="0"/>
              <a:t>10 000 nodes: weak scaling still good with 87% and 79% for 1k and 10k models, but decreased due to spike communication and processing</a:t>
            </a:r>
          </a:p>
          <a:p>
            <a:pPr marL="215900" lvl="1" indent="0">
              <a:buNone/>
            </a:pP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D6225-62D7-B74A-A7DC-73C5BDDD4E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Weak scaling sufficient with 80% at extreme scale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F508A-4C0C-1C44-9E55-97EE1AB783E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0681CE-4758-D243-8428-6EC772C4A8C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28175" y="107950"/>
            <a:ext cx="439427" cy="2889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DF90679-D2BF-0040-89DC-1633DEC7E4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45" y="1863199"/>
            <a:ext cx="6021716" cy="422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350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0071A-1F2A-504C-9B3D-89922082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recent collaborators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A1903-B445-ED49-AB92-7F94293A3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6200" y="1844824"/>
            <a:ext cx="3924324" cy="1584176"/>
          </a:xfrm>
        </p:spPr>
        <p:txBody>
          <a:bodyPr/>
          <a:lstStyle/>
          <a:p>
            <a:r>
              <a:rPr lang="en-US" noProof="0" dirty="0"/>
              <a:t>Ben Cumming</a:t>
            </a:r>
          </a:p>
          <a:p>
            <a:r>
              <a:rPr lang="en-US" noProof="0" dirty="0"/>
              <a:t>Stuart Yates</a:t>
            </a:r>
          </a:p>
          <a:p>
            <a:r>
              <a:rPr lang="en-US" noProof="0" dirty="0"/>
              <a:t>Nora Abi </a:t>
            </a:r>
            <a:r>
              <a:rPr lang="en-US" noProof="0" dirty="0" err="1"/>
              <a:t>Akar</a:t>
            </a:r>
            <a:endParaRPr lang="en-US" noProof="0" dirty="0"/>
          </a:p>
          <a:p>
            <a:r>
              <a:rPr lang="en-US" noProof="0" dirty="0"/>
              <a:t>Vasileios </a:t>
            </a:r>
            <a:r>
              <a:rPr lang="en-US" noProof="0" dirty="0" err="1"/>
              <a:t>Karakasis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8D891B-C3FD-3F43-9600-2129BEABAA4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From different institutions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D41AF1-FDA7-DE47-B652-ED38638B91D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7A34BD00-0EC2-6049-9001-48F570972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47962"/>
            <a:ext cx="4851400" cy="977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AFF332-4DEF-674A-876B-66C6D5D8F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996717"/>
            <a:ext cx="3332748" cy="11109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EBC8C5-4449-FB40-87DA-66C10CDC24CC}"/>
              </a:ext>
            </a:extLst>
          </p:cNvPr>
          <p:cNvSpPr txBox="1"/>
          <p:nvPr/>
        </p:nvSpPr>
        <p:spPr>
          <a:xfrm>
            <a:off x="2934670" y="5454232"/>
            <a:ext cx="6322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openly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available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@ https://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arbor-sim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arbor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de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932940-9ED3-3B46-A288-E190980F50F2}"/>
              </a:ext>
            </a:extLst>
          </p:cNvPr>
          <p:cNvSpPr/>
          <p:nvPr/>
        </p:nvSpPr>
        <p:spPr>
          <a:xfrm>
            <a:off x="8446168" y="439153"/>
            <a:ext cx="3296653" cy="1189622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Any-one</a:t>
            </a:r>
            <a:r>
              <a:rPr lang="de-DE" dirty="0"/>
              <a:t>/-group </a:t>
            </a:r>
            <a:r>
              <a:rPr lang="de-DE" dirty="0" err="1"/>
              <a:t>missing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(RWTH, BSC), </a:t>
            </a:r>
            <a:r>
              <a:rPr lang="de-DE" dirty="0" err="1"/>
              <a:t>include</a:t>
            </a:r>
            <a:r>
              <a:rPr lang="de-DE" dirty="0"/>
              <a:t> Wouter, Vasileios</a:t>
            </a:r>
          </a:p>
          <a:p>
            <a:pPr algn="ctr"/>
            <a:r>
              <a:rPr lang="de-DE" dirty="0"/>
              <a:t>?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0F309C1-7901-D44C-AB17-41288AD566C2}"/>
              </a:ext>
            </a:extLst>
          </p:cNvPr>
          <p:cNvSpPr txBox="1">
            <a:spLocks/>
          </p:cNvSpPr>
          <p:nvPr/>
        </p:nvSpPr>
        <p:spPr>
          <a:xfrm>
            <a:off x="7881982" y="3933056"/>
            <a:ext cx="3924324" cy="123823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0850" indent="-23495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675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17600" indent="-215900" algn="l" defTabSz="9144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Calibri" panose="020F050202020403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/>
              <a:t>Alexander </a:t>
            </a:r>
            <a:r>
              <a:rPr lang="de-DE" sz="2000" dirty="0" err="1"/>
              <a:t>Peyser</a:t>
            </a:r>
            <a:endParaRPr lang="de-DE" sz="2000" dirty="0"/>
          </a:p>
          <a:p>
            <a:r>
              <a:rPr lang="de-DE" sz="2000" dirty="0"/>
              <a:t>Wouter </a:t>
            </a:r>
            <a:r>
              <a:rPr lang="de-DE" sz="2000" dirty="0" err="1"/>
              <a:t>Klijn</a:t>
            </a:r>
            <a:endParaRPr lang="de-DE" sz="2000" dirty="0"/>
          </a:p>
          <a:p>
            <a:r>
              <a:rPr lang="de-DE" sz="2000" dirty="0"/>
              <a:t>Anne Küsters</a:t>
            </a:r>
          </a:p>
        </p:txBody>
      </p:sp>
    </p:spTree>
    <p:extLst>
      <p:ext uri="{BB962C8B-B14F-4D97-AF65-F5344CB8AC3E}">
        <p14:creationId xmlns:p14="http://schemas.microsoft.com/office/powerpoint/2010/main" val="27720246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84F82-855C-2F48-9321-D4394E5D3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18608A-E00B-1347-B545-BA7CE322F86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75E3AF-7B1C-FE41-9B43-C051E3C9174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56" b="95667" l="10556" r="90556">
                        <a14:foregroundMark x1="50222" y1="88222" x2="50222" y2="882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90395" y="1916832"/>
            <a:ext cx="3011209" cy="3011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960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8413F-C669-EE4C-8CB7-F2415130A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what is arbor?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CBEBD-B1F3-5149-A899-9FC72A9B4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/>
              <a:t>A</a:t>
            </a:r>
            <a:r>
              <a:rPr lang="en-US" b="1" noProof="0" dirty="0"/>
              <a:t> library</a:t>
            </a:r>
            <a:r>
              <a:rPr lang="en-US" noProof="0" dirty="0"/>
              <a:t> for the simulation</a:t>
            </a:r>
          </a:p>
          <a:p>
            <a:pPr lvl="1"/>
            <a:r>
              <a:rPr lang="en-US" noProof="0" dirty="0"/>
              <a:t>of</a:t>
            </a:r>
            <a:r>
              <a:rPr lang="en-US" b="1" noProof="0" dirty="0"/>
              <a:t> large networks </a:t>
            </a:r>
            <a:r>
              <a:rPr lang="en-US" noProof="0" dirty="0"/>
              <a:t>of morphologically-</a:t>
            </a:r>
            <a:r>
              <a:rPr lang="en-US" b="1" noProof="0" dirty="0"/>
              <a:t>detailed, spiking neurons </a:t>
            </a:r>
          </a:p>
          <a:p>
            <a:pPr lvl="1"/>
            <a:r>
              <a:rPr lang="en-US" noProof="0" dirty="0"/>
              <a:t>for all </a:t>
            </a:r>
            <a:r>
              <a:rPr lang="en-US" b="1" noProof="0" dirty="0"/>
              <a:t>HPC</a:t>
            </a:r>
            <a:r>
              <a:rPr lang="en-US" noProof="0" dirty="0"/>
              <a:t> systems in the HBP</a:t>
            </a:r>
            <a:br>
              <a:rPr lang="en-US" noProof="0" dirty="0"/>
            </a:b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Runs on multiple architectures</a:t>
            </a:r>
          </a:p>
          <a:p>
            <a:pPr lvl="1"/>
            <a:r>
              <a:rPr lang="en-US" b="1" noProof="0" dirty="0"/>
              <a:t>GPU</a:t>
            </a:r>
            <a:r>
              <a:rPr lang="en-US" noProof="0" dirty="0"/>
              <a:t> systems, </a:t>
            </a:r>
          </a:p>
          <a:p>
            <a:pPr lvl="1"/>
            <a:r>
              <a:rPr lang="en-US" b="1" noProof="0" dirty="0"/>
              <a:t>vectorized</a:t>
            </a:r>
            <a:r>
              <a:rPr lang="en-US" noProof="0" dirty="0"/>
              <a:t> multicore, </a:t>
            </a:r>
          </a:p>
          <a:p>
            <a:pPr lvl="1"/>
            <a:r>
              <a:rPr lang="en-US" noProof="0" dirty="0"/>
              <a:t>Intel </a:t>
            </a:r>
            <a:r>
              <a:rPr lang="en-US" b="1" noProof="0" dirty="0"/>
              <a:t>KNL</a:t>
            </a:r>
            <a:r>
              <a:rPr lang="en-US" noProof="0" dirty="0"/>
              <a:t> and </a:t>
            </a:r>
            <a:r>
              <a:rPr lang="en-US" b="1" noProof="0" dirty="0"/>
              <a:t>laptops</a:t>
            </a:r>
            <a:br>
              <a:rPr lang="en-US" b="1" noProof="0" dirty="0"/>
            </a:br>
            <a:endParaRPr lang="en-US" b="1" noProof="0" dirty="0"/>
          </a:p>
          <a:p>
            <a:pPr marL="0" indent="0">
              <a:buNone/>
            </a:pPr>
            <a:r>
              <a:rPr lang="en-US" noProof="0" dirty="0"/>
              <a:t>Modular design for </a:t>
            </a:r>
            <a:r>
              <a:rPr lang="en-US" b="1" noProof="0" dirty="0"/>
              <a:t>extensibility</a:t>
            </a:r>
            <a:r>
              <a:rPr lang="en-US" noProof="0" dirty="0"/>
              <a:t> to new computer architectures</a:t>
            </a:r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3BD110-6D55-794F-B395-6030244B0D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A morphologically-detailed neural network simulation library for contemporary HPC architectures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3CE27-4D73-4645-AD30-6C45D9971F5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DF8859-F57F-114B-9A4A-240EC7793D9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84232" y="2063566"/>
            <a:ext cx="22733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299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F8B44-40BC-0846-901E-B171B5C7C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Why arbor?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82B8E-3423-8E41-BEDB-7E159FBCC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noProof="0" dirty="0"/>
              <a:t>Problems and models</a:t>
            </a:r>
            <a:r>
              <a:rPr lang="en-US" noProof="0" dirty="0"/>
              <a:t> not explorable with current software and systems, e.g.</a:t>
            </a:r>
          </a:p>
          <a:p>
            <a:pPr lvl="1"/>
            <a:r>
              <a:rPr lang="en-US" noProof="0" dirty="0"/>
              <a:t>Near real-time multi-compartment simulations</a:t>
            </a:r>
          </a:p>
          <a:p>
            <a:pPr lvl="1"/>
            <a:r>
              <a:rPr lang="en-US" noProof="0" dirty="0"/>
              <a:t>Large networks with long simulations, parameter search, statistical validation</a:t>
            </a:r>
          </a:p>
          <a:p>
            <a:pPr lvl="1"/>
            <a:r>
              <a:rPr lang="en-US" noProof="0" dirty="0"/>
              <a:t>Field potential calculations of large networks with volume visualization</a:t>
            </a:r>
            <a:br>
              <a:rPr lang="en-US" noProof="0" dirty="0"/>
            </a:b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Adapting existing simulators to </a:t>
            </a:r>
            <a:r>
              <a:rPr lang="en-US" b="1" noProof="0" dirty="0"/>
              <a:t>new HPC architectures </a:t>
            </a:r>
            <a:r>
              <a:rPr lang="en-US" noProof="0" dirty="0"/>
              <a:t>is hard, e.g. for</a:t>
            </a:r>
          </a:p>
          <a:p>
            <a:pPr lvl="1"/>
            <a:r>
              <a:rPr lang="en-US" noProof="0" dirty="0"/>
              <a:t>Highly parallel architectures such as Intel Xeon and Intel KNL</a:t>
            </a:r>
          </a:p>
          <a:p>
            <a:pPr lvl="1"/>
            <a:r>
              <a:rPr lang="en-US" noProof="0" dirty="0"/>
              <a:t>Wider vector operations such as AVX, AVX2, AVX512</a:t>
            </a:r>
          </a:p>
          <a:p>
            <a:pPr lvl="1"/>
            <a:r>
              <a:rPr lang="en-US" noProof="0" dirty="0"/>
              <a:t>Specialized accelerator hardware as GPUs and FPGAs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1276E1-A152-8B48-8467-40462EDDFC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To solve multi-compartment simulations with large networks on new HPC architectures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6BC37-E7CA-D34A-8E70-EBC00E83AAA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F60600-FBD4-E74D-80F6-8C01332F6F2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56" b="95667" l="10556" r="90556">
                        <a14:foregroundMark x1="50222" y1="88222" x2="50222" y2="882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80791" y="1628775"/>
            <a:ext cx="3011209" cy="301120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EBAD226-7CF7-604C-953D-ACCFF952499D}"/>
              </a:ext>
            </a:extLst>
          </p:cNvPr>
          <p:cNvSpPr/>
          <p:nvPr/>
        </p:nvSpPr>
        <p:spPr>
          <a:xfrm>
            <a:off x="8509477" y="62135"/>
            <a:ext cx="3296653" cy="824255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FPGAs still </a:t>
            </a:r>
            <a:r>
              <a:rPr lang="de-DE" dirty="0" err="1"/>
              <a:t>supported</a:t>
            </a:r>
            <a:endParaRPr lang="de-DE" dirty="0"/>
          </a:p>
          <a:p>
            <a:pPr algn="ctr"/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86973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0AAD7D34-555F-1A46-9ED1-82BF6718B8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0140183"/>
              </p:ext>
            </p:extLst>
          </p:nvPr>
        </p:nvGraphicFramePr>
        <p:xfrm>
          <a:off x="279400" y="1485900"/>
          <a:ext cx="11518900" cy="4691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BFDED31-1B00-1545-A530-39C634E69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Features of Arbor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A40603-11B6-554B-B893-E46C55A22BA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Aiming for interoperability by being a simulator as library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A39A5-0B61-3641-9745-207714BFAF5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7BFFBF4-D374-2341-A5D7-9EF6E4971A2B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E7E6E6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9901" y="2811463"/>
            <a:ext cx="1838325" cy="12255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63F6A5-391F-A443-A0BF-4F46D1F7F9A2}"/>
              </a:ext>
            </a:extLst>
          </p:cNvPr>
          <p:cNvSpPr txBox="1"/>
          <p:nvPr/>
        </p:nvSpPr>
        <p:spPr>
          <a:xfrm>
            <a:off x="10416480" y="1367165"/>
            <a:ext cx="15480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de-DE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available</a:t>
            </a:r>
            <a:r>
              <a:rPr lang="de-DE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soon</a:t>
            </a:r>
            <a:endParaRPr lang="de-DE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de-DE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188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A052A40C-D9EB-1540-BE60-0B15DD86293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11606696"/>
              </p:ext>
            </p:extLst>
          </p:nvPr>
        </p:nvGraphicFramePr>
        <p:xfrm>
          <a:off x="279400" y="1485900"/>
          <a:ext cx="11518900" cy="4691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F894115-E7B8-0F4C-A15A-D75598B19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Features of Arbor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942F74-345E-464E-A655-F6D8D7599D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Aiming for Extensibility by having modular internal API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46050B-9B20-FB4E-860E-5C5451AC46A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7AE9C03-4DA8-6746-9EC7-925057CA9DA6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2564" b="89744" l="7455" r="89717">
                        <a14:foregroundMark x1="32905" y1="18234" x2="32905" y2="18234"/>
                        <a14:foregroundMark x1="53470" y1="6553" x2="53470" y2="6553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9878" y="3811587"/>
            <a:ext cx="1338372" cy="12072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C32137A-5975-A64D-8AE4-5B1B0CD8DCB1}"/>
              </a:ext>
            </a:extLst>
          </p:cNvPr>
          <p:cNvSpPr txBox="1"/>
          <p:nvPr/>
        </p:nvSpPr>
        <p:spPr>
          <a:xfrm>
            <a:off x="10416480" y="1367165"/>
            <a:ext cx="15480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de-DE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available</a:t>
            </a:r>
            <a:r>
              <a:rPr lang="de-DE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soon</a:t>
            </a:r>
            <a:endParaRPr lang="de-DE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de-DE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759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BE014F8E-8C02-514E-95DE-07FEB244C0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14540785"/>
              </p:ext>
            </p:extLst>
          </p:nvPr>
        </p:nvGraphicFramePr>
        <p:xfrm>
          <a:off x="279400" y="1485900"/>
          <a:ext cx="11518900" cy="4691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DB6D5E3-2474-8B43-A93F-CCC1090DD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Features of Arbor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842AC-70D7-5D45-A718-37C4727DA03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Aiming for high performance on HPC targets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B5757D-7C94-A64F-B23C-8527E581D5B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598F76-A93D-DF43-967C-A60ABDF9485E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rgbClr val="A5A5A5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4975" y="5119688"/>
            <a:ext cx="991122" cy="65166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5DED408-E9E6-5C45-8FE8-B821ACFABBEF}"/>
              </a:ext>
            </a:extLst>
          </p:cNvPr>
          <p:cNvSpPr txBox="1"/>
          <p:nvPr/>
        </p:nvSpPr>
        <p:spPr>
          <a:xfrm>
            <a:off x="10416480" y="1367165"/>
            <a:ext cx="15480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de-DE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available</a:t>
            </a:r>
            <a:r>
              <a:rPr lang="de-DE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de-DE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soon</a:t>
            </a:r>
            <a:endParaRPr lang="de-DE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de-DE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874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26B38-F6EE-F845-B679-978E354F7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Neuron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ED748-518B-E54E-86C7-63A9834D6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5880" y="1563143"/>
            <a:ext cx="6804645" cy="4214255"/>
          </a:xfrm>
        </p:spPr>
        <p:txBody>
          <a:bodyPr/>
          <a:lstStyle/>
          <a:p>
            <a:r>
              <a:rPr lang="en-US" b="1" noProof="0" dirty="0"/>
              <a:t>Neurons</a:t>
            </a:r>
            <a:r>
              <a:rPr lang="en-US" noProof="0" dirty="0"/>
              <a:t> approximated by </a:t>
            </a:r>
            <a:r>
              <a:rPr lang="en-US" noProof="0" dirty="0" err="1"/>
              <a:t>axonic</a:t>
            </a:r>
            <a:r>
              <a:rPr lang="en-US" noProof="0" dirty="0"/>
              <a:t> delay, synaptic functions and a set of cables (as dendrites) </a:t>
            </a:r>
            <a:br>
              <a:rPr lang="en-US" noProof="0" dirty="0"/>
            </a:br>
            <a:r>
              <a:rPr lang="en-US" noProof="0" dirty="0"/>
              <a:t>connected in a tree.</a:t>
            </a:r>
          </a:p>
          <a:p>
            <a:r>
              <a:rPr lang="en-US" b="1" noProof="0" dirty="0"/>
              <a:t>Cables</a:t>
            </a:r>
            <a:r>
              <a:rPr lang="en-US" noProof="0" dirty="0"/>
              <a:t> characterized as 1D electrical compartments </a:t>
            </a:r>
            <a:br>
              <a:rPr lang="en-US" noProof="0" dirty="0"/>
            </a:br>
            <a:r>
              <a:rPr lang="en-US" noProof="0" dirty="0"/>
              <a:t>(of variable diameter) composed of ion channels, cable resistance and capacitance. </a:t>
            </a:r>
          </a:p>
          <a:p>
            <a:r>
              <a:rPr lang="en-US" noProof="0" dirty="0"/>
              <a:t>Neuron as sparse, close-to-band matrix to be solved </a:t>
            </a:r>
            <a:br>
              <a:rPr lang="en-US" noProof="0" dirty="0"/>
            </a:br>
            <a:r>
              <a:rPr lang="en-US" noProof="0" dirty="0"/>
              <a:t>(e.g. by Hines solver) against known current states </a:t>
            </a:r>
            <a:br>
              <a:rPr lang="en-US" noProof="0" dirty="0"/>
            </a:br>
            <a:r>
              <a:rPr lang="en-US" noProof="0" dirty="0"/>
              <a:t>due to synaptic conductance. </a:t>
            </a:r>
          </a:p>
          <a:p>
            <a:r>
              <a:rPr lang="en-US" b="1" noProof="0" dirty="0"/>
              <a:t>Network</a:t>
            </a:r>
            <a:r>
              <a:rPr lang="en-US" noProof="0" dirty="0"/>
              <a:t> and spike exchange between neurons at synapses are represented by concatenations of matrices.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DE2345-89A8-FC43-BE4C-3DBDFE8172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noProof="0" dirty="0"/>
              <a:t> Arbor simulates networks of multi-compartment neurons</a:t>
            </a:r>
          </a:p>
          <a:p>
            <a:endParaRPr lang="en-US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009DF-F273-0642-8235-28EDB16CC57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High Performance Analytics &amp; Computing Platform: Simulator Arbor</a:t>
            </a:r>
            <a:br>
              <a:rPr lang="en-US"/>
            </a:br>
            <a:br>
              <a:rPr lang="en-US"/>
            </a:br>
            <a:r>
              <a:rPr lang="en-US"/>
              <a:t>Alexander Peyser, Anne Küsters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B88442-5933-F247-BF8F-5B4F12482A8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27448" y="1478608"/>
            <a:ext cx="3521674" cy="4978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D52016-73E6-6B46-BD5A-C9D81CC2E627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rgbClr val="E7E6E6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10950" y="0"/>
            <a:ext cx="897731" cy="59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68765"/>
      </p:ext>
    </p:extLst>
  </p:cSld>
  <p:clrMapOvr>
    <a:masterClrMapping/>
  </p:clrMapOvr>
</p:sld>
</file>

<file path=ppt/theme/theme1.xml><?xml version="1.0" encoding="utf-8"?>
<a:theme xmlns:a="http://schemas.openxmlformats.org/drawingml/2006/main" name="Jülich">
  <a:themeElements>
    <a:clrScheme name="Benutzerdefiniert 292">
      <a:dk1>
        <a:sysClr val="windowText" lastClr="000000"/>
      </a:dk1>
      <a:lt1>
        <a:sysClr val="window" lastClr="FFFFFF"/>
      </a:lt1>
      <a:dk2>
        <a:srgbClr val="6D268E"/>
      </a:dk2>
      <a:lt2>
        <a:srgbClr val="EBEBEB"/>
      </a:lt2>
      <a:accent1>
        <a:srgbClr val="023D6B"/>
      </a:accent1>
      <a:accent2>
        <a:srgbClr val="ADBDE3"/>
      </a:accent2>
      <a:accent3>
        <a:srgbClr val="30A93B"/>
      </a:accent3>
      <a:accent4>
        <a:srgbClr val="FFE900"/>
      </a:accent4>
      <a:accent5>
        <a:srgbClr val="FF8C0C"/>
      </a:accent5>
      <a:accent6>
        <a:srgbClr val="DF0F44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lnSpc>
            <a:spcPct val="95000"/>
          </a:lnSpc>
          <a:defRPr sz="2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lnSpc>
            <a:spcPct val="95000"/>
          </a:lnSpc>
          <a:defRPr sz="2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Juelich_PowerPoint_16x9_en.potx" id="{29595BB3-892E-4A2B-BFFC-905C8F8D5303}" vid="{E1FF22B7-866D-4E77-AF2B-40B5522CEB0B}"/>
    </a:ext>
  </a:extLst>
</a:theme>
</file>

<file path=ppt/theme/theme2.xml><?xml version="1.0" encoding="utf-8"?>
<a:theme xmlns:a="http://schemas.openxmlformats.org/drawingml/2006/main" name="Office">
  <a:themeElements>
    <a:clrScheme name="Benutzerdefiniert 282">
      <a:dk1>
        <a:sysClr val="windowText" lastClr="000000"/>
      </a:dk1>
      <a:lt1>
        <a:sysClr val="window" lastClr="FFFFFF"/>
      </a:lt1>
      <a:dk2>
        <a:srgbClr val="AF82B9"/>
      </a:dk2>
      <a:lt2>
        <a:srgbClr val="EBEBEB"/>
      </a:lt2>
      <a:accent1>
        <a:srgbClr val="023D6B"/>
      </a:accent1>
      <a:accent2>
        <a:srgbClr val="ADBDE3"/>
      </a:accent2>
      <a:accent3>
        <a:srgbClr val="B9D25F"/>
      </a:accent3>
      <a:accent4>
        <a:srgbClr val="FAEB5A"/>
      </a:accent4>
      <a:accent5>
        <a:srgbClr val="FAB45A"/>
      </a:accent5>
      <a:accent6>
        <a:srgbClr val="EB5F73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Benutzerdefiniert 282">
      <a:dk1>
        <a:sysClr val="windowText" lastClr="000000"/>
      </a:dk1>
      <a:lt1>
        <a:sysClr val="window" lastClr="FFFFFF"/>
      </a:lt1>
      <a:dk2>
        <a:srgbClr val="AF82B9"/>
      </a:dk2>
      <a:lt2>
        <a:srgbClr val="EBEBEB"/>
      </a:lt2>
      <a:accent1>
        <a:srgbClr val="023D6B"/>
      </a:accent1>
      <a:accent2>
        <a:srgbClr val="ADBDE3"/>
      </a:accent2>
      <a:accent3>
        <a:srgbClr val="B9D25F"/>
      </a:accent3>
      <a:accent4>
        <a:srgbClr val="FAEB5A"/>
      </a:accent4>
      <a:accent5>
        <a:srgbClr val="FAB45A"/>
      </a:accent5>
      <a:accent6>
        <a:srgbClr val="EB5F73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Jülich</Template>
  <TotalTime>2676</TotalTime>
  <Words>1511</Words>
  <Application>Microsoft Macintosh PowerPoint</Application>
  <PresentationFormat>Widescreen</PresentationFormat>
  <Paragraphs>298</Paragraphs>
  <Slides>30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Consolas</vt:lpstr>
      <vt:lpstr>Jülich</vt:lpstr>
      <vt:lpstr>Arbor - Insights</vt:lpstr>
      <vt:lpstr>Agenda</vt:lpstr>
      <vt:lpstr>recent collaborators</vt:lpstr>
      <vt:lpstr>what is arbor?</vt:lpstr>
      <vt:lpstr>Why arbor?</vt:lpstr>
      <vt:lpstr>Features of Arbor</vt:lpstr>
      <vt:lpstr>Features of Arbor</vt:lpstr>
      <vt:lpstr>Features of Arbor</vt:lpstr>
      <vt:lpstr>Neuron Model</vt:lpstr>
      <vt:lpstr>Cable Equation</vt:lpstr>
      <vt:lpstr>Numerical Model</vt:lpstr>
      <vt:lpstr>Cell simulation</vt:lpstr>
      <vt:lpstr>Design model</vt:lpstr>
      <vt:lpstr>Design model</vt:lpstr>
      <vt:lpstr>SPIKE EXCHANGE</vt:lpstr>
      <vt:lpstr>Design model</vt:lpstr>
      <vt:lpstr>Design model</vt:lpstr>
      <vt:lpstr>vectorization PERFORMANCE</vt:lpstr>
      <vt:lpstr>vectorization Performance</vt:lpstr>
      <vt:lpstr>Performance benchmarks</vt:lpstr>
      <vt:lpstr>Performance</vt:lpstr>
      <vt:lpstr>Performance</vt:lpstr>
      <vt:lpstr>Performance benchmarks</vt:lpstr>
      <vt:lpstr>Performance</vt:lpstr>
      <vt:lpstr>Performance</vt:lpstr>
      <vt:lpstr>Performance</vt:lpstr>
      <vt:lpstr>Performance benchmarks</vt:lpstr>
      <vt:lpstr>Performance</vt:lpstr>
      <vt:lpstr>Performance</vt:lpstr>
      <vt:lpstr>Questions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headline of presentation</dc:title>
  <dc:creator>Microsoft Office User</dc:creator>
  <cp:lastModifiedBy>Microsoft Office User</cp:lastModifiedBy>
  <cp:revision>77</cp:revision>
  <dcterms:created xsi:type="dcterms:W3CDTF">2018-10-29T15:21:42Z</dcterms:created>
  <dcterms:modified xsi:type="dcterms:W3CDTF">2018-10-31T14:45:24Z</dcterms:modified>
</cp:coreProperties>
</file>

<file path=docProps/thumbnail.jpeg>
</file>